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11"/>
  </p:notesMasterIdLst>
  <p:handoutMasterIdLst>
    <p:handoutMasterId r:id="rId12"/>
  </p:handoutMasterIdLst>
  <p:sldIdLst>
    <p:sldId id="293" r:id="rId2"/>
    <p:sldId id="297" r:id="rId3"/>
    <p:sldId id="294" r:id="rId4"/>
    <p:sldId id="299" r:id="rId5"/>
    <p:sldId id="312" r:id="rId6"/>
    <p:sldId id="301" r:id="rId7"/>
    <p:sldId id="313" r:id="rId8"/>
    <p:sldId id="302" r:id="rId9"/>
    <p:sldId id="309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190" autoAdjust="0"/>
  </p:normalViewPr>
  <p:slideViewPr>
    <p:cSldViewPr>
      <p:cViewPr varScale="1">
        <p:scale>
          <a:sx n="71" d="100"/>
          <a:sy n="71" d="100"/>
        </p:scale>
        <p:origin x="-2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AFD7F-DBDA-4112-A28F-2522B79824EF}" type="datetimeFigureOut">
              <a:rPr lang="en-US" smtClean="0"/>
              <a:pPr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1C1-4D5B-4D8F-BFF7-C4DD37E99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7341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7D5245E-242D-4F45-8FF3-FD34A886F6B8}" type="datetimeFigureOut">
              <a:rPr lang="en-US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29D4AE9-38E9-472C-A420-2A044B2E98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7253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6A3602-0611-4BC1-A4A1-9D3A500E48EB}" type="slidenum">
              <a:rPr lang="en-US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6A3602-0611-4BC1-A4A1-9D3A500E48EB}" type="slidenum">
              <a:rPr lang="en-US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102EA2-13B3-4CF7-B554-72287941B009}" type="slidenum">
              <a:rPr lang="en-US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FC56-3DB8-4EF9-B341-B84A72BD65B6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0656904F-646F-46CD-A1E6-8C9A8EAEE6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18B487-7A05-4DC0-89C4-6BE6A28F6A9F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F2FB3-7234-4E92-9B5A-76693662A3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17ACE7-9561-4B62-AA8D-82AE4B094C28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11521-ED5C-40AE-84D4-4BD8772C89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C7FC0-A007-4F8A-8397-8D5EBF7170AE}" type="datetimeFigureOut">
              <a:rPr lang="en-US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ECDC2-F011-4951-AA42-B9C6D4298F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D6190D-5FF6-46AD-8874-1AC7F0175EB6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9C0622B-A21B-4DF3-9E8F-E5657EBA38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98C9A-8DC7-4719-A96B-109061027727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B0641-4965-43DD-8F46-C71E187607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AD5B3B-FD8A-4826-80A6-FDD4D5F9577B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853CE-BFE2-4A71-B059-29F6AD5EA5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A3817-E425-448F-AD46-B56C8113CF04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9F433652-9A46-4FC2-AF3B-E244D98CE1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2A7568-703C-4976-B6C4-2015F3C4DE82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44DD0-F53D-4A93-9BC5-D182383960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5843CA-2132-4612-8DB2-B9AC53E09282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F8CB1-32EA-4DEA-BE92-51EC6260140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3B8A47-3275-4E46-A5B8-E5843606B7F5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6526C-A62F-4B62-973F-12E77C16F1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4B2EE9-F55E-44DF-B6A6-0450DD29D857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5FDE15-F17B-4572-A228-06F769F006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38AE88D-2164-46AC-8F45-D558F0DFD858}" type="datetimeFigureOut">
              <a:rPr lang="en-US" smtClean="0"/>
              <a:pPr>
                <a:defRPr/>
              </a:pPr>
              <a:t>12/11/2018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416022C-D418-4A9E-B550-35F9AB5DAB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467600" cy="178276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CN" altLang="en-US" sz="4800" b="1" dirty="0"/>
              <a:t> 小說和劇本：故事的講述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95600"/>
            <a:ext cx="8382000" cy="28194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概述</a:t>
            </a:r>
            <a:endParaRPr lang="en-US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故事的結構</a:t>
            </a:r>
            <a:endParaRPr lang="en-US" altLang="zh-CN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故事的展開</a:t>
            </a:r>
            <a:endParaRPr lang="en-US" altLang="zh-CN" sz="2800" b="1" dirty="0"/>
          </a:p>
          <a:p>
            <a:pPr lvl="0"/>
            <a:r>
              <a:rPr lang="zh-CN" altLang="en-US" sz="2800" b="1" dirty="0"/>
              <a:t>結束語：優勢與借鑑</a:t>
            </a:r>
            <a:endParaRPr lang="en-US" altLang="zh-CN" sz="2800" b="1" dirty="0"/>
          </a:p>
          <a:p>
            <a:pPr lvl="0"/>
            <a:endParaRPr lang="en-US" sz="2800" b="1" dirty="0"/>
          </a:p>
          <a:p>
            <a:endParaRPr lang="en-US" sz="2800" dirty="0"/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467600" cy="8382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500" b="1" i="1" dirty="0"/>
              <a:t> 概述</a:t>
            </a:r>
            <a:endParaRPr lang="en-US" sz="3500" b="1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382000" cy="2971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zh-CN" altLang="en-US" dirty="0"/>
              <a:t>小說和劇本是相當接近的文學載體。小說和劇本大多數都是以刻畫人物爲中心，通過完整的故事情節和具體環境的描述，反映社會生活和人生的文學形式。</a:t>
            </a:r>
            <a:endParaRPr lang="en-US" altLang="zh-CN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zh-CN" altLang="en-US" dirty="0"/>
              <a:t>小說用文字來講述故事，注重對人物內心世界的揭示。影視通過畫面來講述故事，用視覺力量來打動人。話劇需要通過對話，以語言來講述故事。</a:t>
            </a:r>
            <a:endParaRPr lang="en-US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467600" cy="9906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500" i="1" dirty="0"/>
              <a:t> </a:t>
            </a:r>
            <a:r>
              <a:rPr lang="en-US" altLang="zh-CN" sz="3200" b="1" dirty="0"/>
              <a:t>【</a:t>
            </a:r>
            <a:r>
              <a:rPr lang="zh-CN" altLang="en-US" sz="3200" b="1" dirty="0"/>
              <a:t>第一部份</a:t>
            </a:r>
            <a:r>
              <a:rPr lang="en-US" altLang="zh-CN" sz="3200" b="1" dirty="0"/>
              <a:t>】</a:t>
            </a:r>
            <a:r>
              <a:rPr lang="zh-CN" altLang="en-US" sz="3200" b="1" dirty="0"/>
              <a:t>故事的結構</a:t>
            </a:r>
            <a:endParaRPr lang="en-US" sz="3500" b="1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382000" cy="3733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sz="2800" b="1" dirty="0"/>
              <a:t>一）亞里士多德的理論</a:t>
            </a:r>
            <a:endParaRPr lang="en-US" altLang="zh-CN" sz="2800" b="1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		</a:t>
            </a:r>
            <a:r>
              <a:rPr lang="zh-CN" altLang="en-US" sz="2800" dirty="0"/>
              <a:t>早在古希臘時代，亞里士多德就指出：每一個完整的故事都有開始，有發展，有結局。</a:t>
            </a:r>
            <a:endParaRPr lang="en-US" altLang="zh-CN" sz="2800" dirty="0"/>
          </a:p>
          <a:p>
            <a:pPr>
              <a:buNone/>
            </a:pPr>
            <a:r>
              <a:rPr lang="zh-CN" altLang="en-US" sz="2800" dirty="0"/>
              <a:t>          傳統上這三部分在時間上的分配是：開始部份大約佔（全劇）四分之一的內容或篇幅。中間的發展部份，約佔全部內容的二分之一。而結局部份則佔全部內容或篇幅的另外四分之一。</a:t>
            </a:r>
            <a:endParaRPr lang="en-US" sz="28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467600" cy="8382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altLang="zh-CN" sz="3200" b="1" dirty="0"/>
              <a:t>【</a:t>
            </a:r>
            <a:r>
              <a:rPr lang="zh-CN" altLang="en-US" sz="3200" b="1" dirty="0"/>
              <a:t>第一部份</a:t>
            </a:r>
            <a:r>
              <a:rPr lang="en-US" altLang="zh-CN" sz="3200" b="1" dirty="0"/>
              <a:t>】</a:t>
            </a:r>
            <a:r>
              <a:rPr lang="zh-CN" altLang="en-US" sz="3200" b="1" dirty="0"/>
              <a:t>故事的結構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286000"/>
            <a:ext cx="8382000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b="1" dirty="0"/>
              <a:t>二）故事結構中“轉折點”（</a:t>
            </a:r>
            <a:r>
              <a:rPr lang="en-US" sz="2800" b="1" dirty="0"/>
              <a:t>Plot point</a:t>
            </a:r>
            <a:r>
              <a:rPr lang="zh-CN" altLang="en-US" sz="2800" b="1" dirty="0"/>
              <a:t>）的重要性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		</a:t>
            </a:r>
            <a:endParaRPr lang="en-US" altLang="zh-CN" sz="2400" dirty="0"/>
          </a:p>
          <a:p>
            <a:pPr>
              <a:buNone/>
            </a:pPr>
            <a:r>
              <a:rPr lang="en-US" altLang="zh-CN" sz="2400" dirty="0"/>
              <a:t>	 	</a:t>
            </a:r>
            <a:r>
              <a:rPr lang="zh-CN" altLang="en-US" sz="2400" dirty="0"/>
              <a:t>轉折點連接了一個故事中的不同部份。由鋪墊（開始）到發展，由發展到結局，故事的這三個</a:t>
            </a:r>
            <a:r>
              <a:rPr lang="zh-CN" altLang="en-US" sz="2400"/>
              <a:t>部份之間的</a:t>
            </a:r>
            <a:r>
              <a:rPr lang="zh-CN" altLang="en-US" sz="2400" dirty="0"/>
              <a:t>過渡都是通過轉折點實現的。因此轉折點是組織故事的關鍵。</a:t>
            </a:r>
            <a:endParaRPr lang="en-US" altLang="zh-CN" sz="2400" dirty="0"/>
          </a:p>
          <a:p>
            <a:pPr>
              <a:buNone/>
            </a:pPr>
            <a:r>
              <a:rPr lang="en-US" altLang="zh-CN" sz="2400" dirty="0"/>
              <a:t>		</a:t>
            </a:r>
            <a:r>
              <a:rPr lang="zh-CN" altLang="en-US" sz="2400" dirty="0"/>
              <a:t>鋪墊部份經導火索事件向發展部份轉折</a:t>
            </a:r>
            <a:endParaRPr lang="en-US" altLang="zh-CN" sz="2400" dirty="0"/>
          </a:p>
          <a:p>
            <a:pPr lvl="1">
              <a:buNone/>
            </a:pPr>
            <a:r>
              <a:rPr lang="zh-CN" altLang="en-US" sz="2400" dirty="0"/>
              <a:t>  </a:t>
            </a:r>
            <a:r>
              <a:rPr lang="en-US" altLang="zh-CN" sz="2400" dirty="0"/>
              <a:t>	   </a:t>
            </a:r>
            <a:r>
              <a:rPr lang="zh-CN" altLang="en-US" sz="2400" dirty="0"/>
              <a:t>發展部份走向危機，經高潮向結局轉折</a:t>
            </a:r>
            <a:endParaRPr lang="en-US" sz="2400" dirty="0"/>
          </a:p>
          <a:p>
            <a:pPr lvl="0">
              <a:buNone/>
            </a:pP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ransition spd="med" advTm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title"/>
          </p:nvPr>
        </p:nvSpPr>
        <p:spPr>
          <a:xfrm>
            <a:off x="266700" y="533400"/>
            <a:ext cx="8686800" cy="8382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altLang="zh-CN" sz="3200" b="1" dirty="0"/>
              <a:t>【</a:t>
            </a:r>
            <a:r>
              <a:rPr lang="zh-CN" altLang="en-US" sz="3200" b="1" dirty="0"/>
              <a:t>第一部份</a:t>
            </a:r>
            <a:r>
              <a:rPr lang="en-US" altLang="zh-CN" sz="3200" b="1" dirty="0"/>
              <a:t>】</a:t>
            </a:r>
            <a:r>
              <a:rPr lang="zh-CN" altLang="en-US" sz="3200" b="1" dirty="0"/>
              <a:t>故事的結構</a:t>
            </a:r>
            <a:endParaRPr lang="en-US" sz="3200" i="1" dirty="0"/>
          </a:p>
        </p:txBody>
      </p:sp>
      <p:sp>
        <p:nvSpPr>
          <p:cNvPr id="5123" name="Text Placeholder 3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3058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b="1" dirty="0"/>
              <a:t>三）中國明清小說的例子</a:t>
            </a:r>
            <a:r>
              <a:rPr lang="en-US" b="1" dirty="0"/>
              <a:t>	</a:t>
            </a:r>
          </a:p>
          <a:p>
            <a:pPr>
              <a:buNone/>
            </a:pPr>
            <a:endParaRPr lang="en-US" altLang="zh-CN" b="1" dirty="0"/>
          </a:p>
          <a:p>
            <a:pPr>
              <a:buNone/>
            </a:pPr>
            <a:r>
              <a:rPr lang="en-US" altLang="zh-CN" b="1" dirty="0"/>
              <a:t>		</a:t>
            </a:r>
            <a:r>
              <a:rPr lang="zh-CN" altLang="en-US" dirty="0"/>
              <a:t>亞里士多德的理論揭示了古今中外優秀的共同點</a:t>
            </a:r>
            <a:r>
              <a:rPr lang="en-US" altLang="zh-CN" dirty="0"/>
              <a:t>: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altLang="zh-CN" dirty="0"/>
              <a:t>《</a:t>
            </a:r>
            <a:r>
              <a:rPr lang="zh-CN" altLang="en-US" dirty="0"/>
              <a:t>水滸</a:t>
            </a:r>
            <a:r>
              <a:rPr lang="en-US" altLang="zh-CN" dirty="0"/>
              <a:t>》</a:t>
            </a:r>
            <a:r>
              <a:rPr lang="zh-CN" altLang="en-US" dirty="0"/>
              <a:t>和</a:t>
            </a:r>
            <a:r>
              <a:rPr lang="en-US" altLang="zh-CN" dirty="0"/>
              <a:t>《</a:t>
            </a:r>
            <a:r>
              <a:rPr lang="zh-CN" altLang="en-US" dirty="0"/>
              <a:t>西遊記</a:t>
            </a:r>
            <a:r>
              <a:rPr lang="en-US" altLang="zh-CN" dirty="0"/>
              <a:t>》</a:t>
            </a:r>
            <a:r>
              <a:rPr lang="zh-CN" altLang="en-US" dirty="0"/>
              <a:t>中故事的結構便顯示出這一理論的“普世價值”。</a:t>
            </a:r>
            <a:endParaRPr lang="en-US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67600" cy="685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zh-CN" sz="3200" b="1" dirty="0"/>
              <a:t>          【</a:t>
            </a:r>
            <a:r>
              <a:rPr lang="zh-CN" altLang="en-US" sz="3200" b="1" dirty="0"/>
              <a:t>第二部份</a:t>
            </a:r>
            <a:r>
              <a:rPr lang="en-US" altLang="zh-CN" sz="3200" b="1" dirty="0"/>
              <a:t>】</a:t>
            </a:r>
            <a:r>
              <a:rPr lang="zh-CN" altLang="en-US" sz="3200" b="1" dirty="0"/>
              <a:t>故事的展開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24000"/>
            <a:ext cx="8610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2800" b="1" dirty="0"/>
              <a:t>一）故事的鋪墊：平靜中孕育着衝突</a:t>
            </a:r>
            <a:r>
              <a:rPr lang="en-US" sz="2800" b="1" dirty="0"/>
              <a:t>  	</a:t>
            </a:r>
          </a:p>
          <a:p>
            <a:pPr>
              <a:buNone/>
            </a:pPr>
            <a:r>
              <a:rPr lang="en-US" altLang="zh-CN" sz="2800" dirty="0"/>
              <a:t>	</a:t>
            </a:r>
          </a:p>
          <a:p>
            <a:pPr>
              <a:buNone/>
            </a:pPr>
            <a:r>
              <a:rPr lang="en-US" altLang="zh-CN" sz="2800" dirty="0"/>
              <a:t>		</a:t>
            </a:r>
            <a:r>
              <a:rPr lang="zh-CN" altLang="en-US" sz="2800" dirty="0"/>
              <a:t>一般來說，在每一個故事的開頭，我們需要用簡略的語言，交代故事發生的時間地點，故事的基調，最好還要給出伏筆和懸念。</a:t>
            </a:r>
            <a:endParaRPr lang="en-US" altLang="zh-CN" sz="2800" dirty="0"/>
          </a:p>
          <a:p>
            <a:pPr>
              <a:buNone/>
            </a:pPr>
            <a:r>
              <a:rPr lang="en-US" sz="2800" dirty="0"/>
              <a:t>	</a:t>
            </a:r>
          </a:p>
          <a:p>
            <a:pPr>
              <a:buNone/>
            </a:pPr>
            <a:r>
              <a:rPr lang="en-US" sz="2800" dirty="0"/>
              <a:t>		</a:t>
            </a:r>
            <a:r>
              <a:rPr lang="zh-CN" altLang="en-US" sz="2800" dirty="0"/>
              <a:t>開頭的平靜中孕育着衝突。導火索（或催化劑）事件將故事帶入中心衝突，即故事的中心內容。</a:t>
            </a:r>
            <a:endParaRPr lang="en-US" sz="2800" dirty="0"/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3716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altLang="zh-CN" sz="3200" b="1" dirty="0"/>
              <a:t>【</a:t>
            </a:r>
            <a:r>
              <a:rPr lang="zh-CN" altLang="en-US" sz="3200" b="1" dirty="0"/>
              <a:t>第二部份</a:t>
            </a:r>
            <a:r>
              <a:rPr lang="en-US" altLang="zh-CN" sz="3200" b="1" dirty="0"/>
              <a:t>】</a:t>
            </a:r>
            <a:r>
              <a:rPr lang="zh-CN" altLang="en-US" sz="3200" b="1" dirty="0"/>
              <a:t>故事的展開</a:t>
            </a:r>
            <a:endParaRPr lang="en-US" sz="3200" b="1" i="1" dirty="0"/>
          </a:p>
        </p:txBody>
      </p:sp>
      <p:sp>
        <p:nvSpPr>
          <p:cNvPr id="5123" name="Text Placeholder 3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305800" cy="4191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b="1" dirty="0"/>
          </a:p>
          <a:p>
            <a:pPr>
              <a:buNone/>
            </a:pPr>
            <a:r>
              <a:rPr lang="zh-CN" altLang="en-US" sz="2400" b="1" dirty="0"/>
              <a:t>二）故事的遞進：衝突、危機、高潮和結局</a:t>
            </a:r>
            <a:r>
              <a:rPr lang="en-US" sz="2400" b="1" dirty="0"/>
              <a:t>	</a:t>
            </a:r>
            <a:r>
              <a:rPr lang="en-US" sz="2400" dirty="0"/>
              <a:t>	</a:t>
            </a:r>
          </a:p>
          <a:p>
            <a:pPr>
              <a:buNone/>
            </a:pPr>
            <a:r>
              <a:rPr lang="en-US" altLang="zh-CN" sz="2400" dirty="0"/>
              <a:t>		</a:t>
            </a:r>
            <a:r>
              <a:rPr lang="zh-CN" altLang="en-US" sz="2400" dirty="0"/>
              <a:t>衝突就是情節。那種老套的，笨拙的衝突和發生轉折的方式是必須避免的。隨着衝突的加劇，故事發展的節奏越來越快。鬥爭</a:t>
            </a:r>
            <a:r>
              <a:rPr lang="en-US" altLang="zh-CN" sz="2400" dirty="0"/>
              <a:t>-</a:t>
            </a:r>
            <a:r>
              <a:rPr lang="zh-CN" altLang="en-US" sz="2400" dirty="0"/>
              <a:t>挫敗</a:t>
            </a:r>
            <a:r>
              <a:rPr lang="en-US" altLang="zh-CN" sz="2400" dirty="0"/>
              <a:t>-</a:t>
            </a:r>
            <a:r>
              <a:rPr lang="zh-CN" altLang="en-US" sz="2400" dirty="0"/>
              <a:t>再鬥爭</a:t>
            </a:r>
            <a:r>
              <a:rPr lang="en-US" altLang="zh-CN" sz="2400" dirty="0"/>
              <a:t>-</a:t>
            </a:r>
            <a:r>
              <a:rPr lang="zh-CN" altLang="en-US" sz="2400" dirty="0"/>
              <a:t>再挫敗，當然也會有短暫的、局部的勝利。許多</a:t>
            </a:r>
            <a:r>
              <a:rPr lang="zh-CN" altLang="en-US" sz="2400" b="1" dirty="0"/>
              <a:t>中場轉折</a:t>
            </a:r>
            <a:r>
              <a:rPr lang="zh-CN" altLang="en-US" sz="2400" dirty="0"/>
              <a:t>，發生在故事主人翁從被動轉入主動，並且取得初步勝利之時。這種勝利勢必引起對方的反彈，加大衝突的力量。隨着衝突的加劇，故事中的主角對於摧毀他價值的威脅會採取更爲有力的、決然的行動。更糟的事情發生了。這就是</a:t>
            </a:r>
            <a:r>
              <a:rPr lang="zh-CN" altLang="en-US" sz="2400" b="1" dirty="0"/>
              <a:t>危機</a:t>
            </a:r>
            <a:r>
              <a:rPr lang="zh-CN" altLang="en-US" sz="2400" dirty="0"/>
              <a:t>。故事被推向</a:t>
            </a:r>
            <a:r>
              <a:rPr lang="zh-CN" altLang="en-US" sz="2400" b="1" dirty="0"/>
              <a:t>高潮</a:t>
            </a:r>
            <a:r>
              <a:rPr lang="zh-CN" altLang="en-US" sz="2400" dirty="0"/>
              <a:t>。故事中的人物面臨生死攸關的抉擇，其選擇的結果便是</a:t>
            </a:r>
            <a:r>
              <a:rPr lang="zh-CN" altLang="en-US" sz="2400" b="1" dirty="0"/>
              <a:t>結局</a:t>
            </a:r>
            <a:r>
              <a:rPr lang="zh-CN" altLang="en-US" sz="2400" dirty="0"/>
              <a:t>。</a:t>
            </a:r>
            <a:endParaRPr lang="en-US" sz="2400" b="1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467600" cy="685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altLang="zh-CN" sz="2800" b="1" dirty="0"/>
              <a:t>【</a:t>
            </a:r>
            <a:r>
              <a:rPr lang="zh-CN" altLang="en-US" sz="2800" b="1" dirty="0"/>
              <a:t>第二部份</a:t>
            </a:r>
            <a:r>
              <a:rPr lang="en-US" altLang="zh-CN" sz="2800" b="1" dirty="0"/>
              <a:t>】</a:t>
            </a:r>
            <a:r>
              <a:rPr lang="zh-CN" altLang="en-US" sz="2800" b="1" dirty="0"/>
              <a:t>故事的展開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828800"/>
            <a:ext cx="8382000" cy="4038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en-US" sz="2800" b="1" dirty="0"/>
              <a:t>三）兩條發展線索</a:t>
            </a:r>
            <a:r>
              <a:rPr lang="en-US" sz="2800" b="1" dirty="0"/>
              <a:t>	</a:t>
            </a:r>
          </a:p>
          <a:p>
            <a:pPr>
              <a:buNone/>
            </a:pPr>
            <a:endParaRPr lang="en-US" altLang="zh-CN" sz="2800" b="1" dirty="0"/>
          </a:p>
          <a:p>
            <a:pPr>
              <a:buNone/>
            </a:pPr>
            <a:r>
              <a:rPr lang="en-US" altLang="zh-CN" sz="2800" b="1" dirty="0"/>
              <a:t>		</a:t>
            </a:r>
            <a:r>
              <a:rPr lang="zh-CN" altLang="en-US" sz="2800" dirty="0"/>
              <a:t>一個好的故事，一般有主要人物外在的行動目標和內在的情感需求兩條線索。中心人物在追求一個目標的過程中，歷經艱難。而他們內心深處隱藏着嚮往、追求和渴望。</a:t>
            </a:r>
            <a:endParaRPr lang="en-US" altLang="zh-CN" sz="2800" dirty="0"/>
          </a:p>
          <a:p>
            <a:pPr>
              <a:buNone/>
            </a:pPr>
            <a:r>
              <a:rPr lang="en-US" sz="2800" dirty="0"/>
              <a:t>		</a:t>
            </a:r>
            <a:r>
              <a:rPr lang="zh-CN" altLang="en-US" sz="2800" dirty="0"/>
              <a:t>人物內心的追求反映出作品的思想性。故事的進展吸引受衆，而內在的思想引起人們的共鳴和震撼。</a:t>
            </a:r>
            <a:endParaRPr lang="en-US" sz="2800" dirty="0"/>
          </a:p>
          <a:p>
            <a:pPr>
              <a:buNone/>
            </a:pPr>
            <a:endParaRPr lang="en-US" altLang="zh-CN" sz="2800" b="1" dirty="0"/>
          </a:p>
          <a:p>
            <a:pPr>
              <a:buFont typeface="Wingdings" pitchFamily="2" charset="2"/>
              <a:buChar char="v"/>
            </a:pPr>
            <a:endParaRPr lang="en-US" sz="2800" dirty="0"/>
          </a:p>
        </p:txBody>
      </p:sp>
    </p:spTree>
  </p:cSld>
  <p:clrMapOvr>
    <a:masterClrMapping/>
  </p:clrMapOvr>
  <p:transition spd="med" advTm="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6836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altLang="zh-CN" sz="2800" b="1" dirty="0"/>
              <a:t>【</a:t>
            </a:r>
            <a:r>
              <a:rPr lang="zh-CN" altLang="en-US" sz="2800" b="1" dirty="0"/>
              <a:t>結束語</a:t>
            </a:r>
            <a:r>
              <a:rPr lang="en-US" altLang="zh-CN" sz="2800" b="1" dirty="0"/>
              <a:t>】</a:t>
            </a:r>
            <a:r>
              <a:rPr lang="zh-CN" altLang="en-US" sz="2800" b="1" dirty="0"/>
              <a:t>優勢與借鑑</a:t>
            </a:r>
            <a:endParaRPr lang="en-US" sz="2800" b="1" dirty="0"/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7467600" cy="46482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altLang="zh-CN" sz="2000" dirty="0"/>
              <a:t>		</a:t>
            </a:r>
            <a:r>
              <a:rPr lang="zh-CN" altLang="en-US" sz="2000" dirty="0"/>
              <a:t>文學和藝術的生命力在於不斷發展。發展就意味着自我更新。橫向的借鑑是更新的源泉之一，也是更新的手法之一。</a:t>
            </a:r>
            <a:endParaRPr lang="en-US" altLang="zh-CN" sz="2000" dirty="0"/>
          </a:p>
          <a:p>
            <a:pPr>
              <a:buFont typeface="Arial" charset="0"/>
              <a:buNone/>
            </a:pPr>
            <a:endParaRPr lang="en-US" altLang="zh-CN" sz="2000" dirty="0"/>
          </a:p>
          <a:p>
            <a:pPr>
              <a:buFont typeface="Arial" charset="0"/>
              <a:buNone/>
            </a:pPr>
            <a:r>
              <a:rPr lang="en-US" altLang="zh-CN" sz="2000" dirty="0"/>
              <a:t>		</a:t>
            </a:r>
            <a:r>
              <a:rPr lang="zh-CN" altLang="en-US" sz="2000" dirty="0"/>
              <a:t>小說可以採取直接描述的手法去展示人物的內心世界。這個特點和優勢，造成“無情節小說”的出現。那些暗示性的具體意象或者象徵，可以爲影視或舞臺劇所借鑑。</a:t>
            </a:r>
            <a:endParaRPr lang="en-US" altLang="zh-CN" sz="2000" dirty="0"/>
          </a:p>
          <a:p>
            <a:pPr>
              <a:buFont typeface="Arial" charset="0"/>
              <a:buNone/>
            </a:pPr>
            <a:endParaRPr lang="en-US" sz="2000" b="1" dirty="0"/>
          </a:p>
          <a:p>
            <a:pPr marL="0" lvl="1" indent="0">
              <a:buNone/>
            </a:pPr>
            <a:r>
              <a:rPr lang="en-US" sz="2800" dirty="0"/>
              <a:t>	</a:t>
            </a:r>
            <a:r>
              <a:rPr lang="zh-CN" altLang="en-US" sz="2000" dirty="0">
                <a:latin typeface="+mn-ea"/>
              </a:rPr>
              <a:t>影視作品的優勢在於她給觀衆帶來的強烈的視覺衝擊，劇本需要寫出畫面。其畫面感和故事的轉折值得小說借鑑。</a:t>
            </a:r>
            <a:endParaRPr lang="en-US" altLang="zh-CN" sz="2000" dirty="0">
              <a:latin typeface="+mn-ea"/>
            </a:endParaRPr>
          </a:p>
          <a:p>
            <a:pPr marL="0" lvl="1" indent="0">
              <a:buNone/>
            </a:pPr>
            <a:endParaRPr lang="en-US" altLang="zh-CN" sz="2000" dirty="0">
              <a:latin typeface="+mn-ea"/>
            </a:endParaRPr>
          </a:p>
          <a:p>
            <a:pPr marL="0" lvl="1" indent="0">
              <a:buNone/>
            </a:pPr>
            <a:r>
              <a:rPr lang="en-US" sz="2000" dirty="0">
                <a:latin typeface="+mn-ea"/>
              </a:rPr>
              <a:t>	</a:t>
            </a:r>
            <a:r>
              <a:rPr lang="zh-CN" altLang="en-US" sz="2000" dirty="0">
                <a:latin typeface="+mn-ea"/>
              </a:rPr>
              <a:t>話劇的優勢是演員與觀衆近距離相處的“真實”感</a:t>
            </a:r>
            <a:r>
              <a:rPr lang="zh-CN" altLang="en-US" sz="2000" dirty="0"/>
              <a:t>，以及能夠打動受衆的獨特的語言和聲調。“戲劇性”的語言是可以爲小說和影視增色的。</a:t>
            </a:r>
            <a:r>
              <a:rPr lang="en-US" sz="2000" dirty="0">
                <a:latin typeface="+mn-ea"/>
              </a:rPr>
              <a:t>	</a:t>
            </a:r>
          </a:p>
          <a:p>
            <a:pPr marL="0" lvl="1" indent="0">
              <a:buFont typeface="Arial" charset="0"/>
              <a:buNone/>
            </a:pPr>
            <a:endParaRPr lang="en-US" sz="2800" dirty="0"/>
          </a:p>
          <a:p>
            <a:pPr lvl="1">
              <a:buFont typeface="Arial" charset="0"/>
              <a:buNone/>
            </a:pPr>
            <a:endParaRPr lang="en-US" sz="2800" dirty="0"/>
          </a:p>
          <a:p>
            <a:pPr lvl="1">
              <a:buFont typeface="Arial" charset="0"/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14714552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4286</TotalTime>
  <Words>338</Words>
  <Application>Microsoft Office PowerPoint</Application>
  <PresentationFormat>On-screen Show (4:3)</PresentationFormat>
  <Paragraphs>59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 小說和劇本：故事的講述</vt:lpstr>
      <vt:lpstr> 概述</vt:lpstr>
      <vt:lpstr> 【第一部份】故事的結構</vt:lpstr>
      <vt:lpstr>【第一部份】故事的結構</vt:lpstr>
      <vt:lpstr>【第一部份】故事的結構</vt:lpstr>
      <vt:lpstr>          【第二部份】故事的展開</vt:lpstr>
      <vt:lpstr>【第二部份】故事的展開</vt:lpstr>
      <vt:lpstr>【第二部份】故事的展開</vt:lpstr>
      <vt:lpstr>【結束語】優勢與借鑑</vt:lpstr>
    </vt:vector>
  </TitlesOfParts>
  <Company>DOC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joy zhang</dc:creator>
  <cp:lastModifiedBy>William Xu</cp:lastModifiedBy>
  <cp:revision>372</cp:revision>
  <dcterms:created xsi:type="dcterms:W3CDTF">2009-07-30T19:55:06Z</dcterms:created>
  <dcterms:modified xsi:type="dcterms:W3CDTF">2018-12-11T14:32:34Z</dcterms:modified>
</cp:coreProperties>
</file>