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24"/>
  </p:notesMasterIdLst>
  <p:handoutMasterIdLst>
    <p:handoutMasterId r:id="rId25"/>
  </p:handoutMasterIdLst>
  <p:sldIdLst>
    <p:sldId id="322" r:id="rId2"/>
    <p:sldId id="293" r:id="rId3"/>
    <p:sldId id="297" r:id="rId4"/>
    <p:sldId id="294" r:id="rId5"/>
    <p:sldId id="299" r:id="rId6"/>
    <p:sldId id="312" r:id="rId7"/>
    <p:sldId id="301" r:id="rId8"/>
    <p:sldId id="313" r:id="rId9"/>
    <p:sldId id="302" r:id="rId10"/>
    <p:sldId id="309" r:id="rId11"/>
    <p:sldId id="307" r:id="rId12"/>
    <p:sldId id="308" r:id="rId13"/>
    <p:sldId id="314" r:id="rId14"/>
    <p:sldId id="310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3" r:id="rId2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190" autoAdjust="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AFD7F-DBDA-4112-A28F-2522B79824EF}" type="datetimeFigureOut">
              <a:rPr lang="en-US" smtClean="0"/>
              <a:pPr/>
              <a:t>11/12/2016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0A1C1-4D5B-4D8F-BFF7-C4DD37E99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41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7D5245E-242D-4F45-8FF3-FD34A886F6B8}" type="datetimeFigureOut">
              <a:rPr lang="en-US"/>
              <a:pPr>
                <a:defRPr/>
              </a:pPr>
              <a:t>11/12/2016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29D4AE9-38E9-472C-A420-2A044B2E98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2539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D4AE9-38E9-472C-A420-2A044B2E988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D4AE9-38E9-472C-A420-2A044B2E988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D4AE9-38E9-472C-A420-2A044B2E988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D4AE9-38E9-472C-A420-2A044B2E988C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D4AE9-38E9-472C-A420-2A044B2E988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D4AE9-38E9-472C-A420-2A044B2E988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D4AE9-38E9-472C-A420-2A044B2E988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D4AE9-38E9-472C-A420-2A044B2E988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6A3602-0611-4BC1-A4A1-9D3A500E48EB}" type="slidenum">
              <a:rPr lang="en-US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D4AE9-38E9-472C-A420-2A044B2E988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6A3602-0611-4BC1-A4A1-9D3A500E48EB}" type="slidenum">
              <a:rPr lang="en-US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D4AE9-38E9-472C-A420-2A044B2E988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102EA2-13B3-4CF7-B554-72287941B009}" type="slidenum">
              <a:rPr lang="en-US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CEFC56-3DB8-4EF9-B341-B84A72BD65B6}" type="datetimeFigureOut">
              <a:rPr lang="en-US" smtClean="0"/>
              <a:pPr>
                <a:defRPr/>
              </a:pPr>
              <a:t>11/12/2016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0656904F-646F-46CD-A1E6-8C9A8EAEE65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18B487-7A05-4DC0-89C4-6BE6A28F6A9F}" type="datetimeFigureOut">
              <a:rPr lang="en-US" smtClean="0"/>
              <a:pPr>
                <a:defRPr/>
              </a:pPr>
              <a:t>11/12/2016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F2FB3-7234-4E92-9B5A-76693662A30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17ACE7-9561-4B62-AA8D-82AE4B094C28}" type="datetimeFigureOut">
              <a:rPr lang="en-US" smtClean="0"/>
              <a:pPr>
                <a:defRPr/>
              </a:pPr>
              <a:t>11/12/2016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A11521-ED5C-40AE-84D4-4BD8772C89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C7FC0-A007-4F8A-8397-8D5EBF7170AE}" type="datetimeFigureOut">
              <a:rPr lang="en-US"/>
              <a:pPr>
                <a:defRPr/>
              </a:pPr>
              <a:t>11/12/2016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ECDC2-F011-4951-AA42-B9C6D4298F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D6190D-5FF6-46AD-8874-1AC7F0175EB6}" type="datetimeFigureOut">
              <a:rPr lang="en-US" smtClean="0"/>
              <a:pPr>
                <a:defRPr/>
              </a:pPr>
              <a:t>11/12/2016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9C0622B-A21B-4DF3-9E8F-E5657EBA38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98C9A-8DC7-4719-A96B-109061027727}" type="datetimeFigureOut">
              <a:rPr lang="en-US" smtClean="0"/>
              <a:pPr>
                <a:defRPr/>
              </a:pPr>
              <a:t>11/12/2016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B0641-4965-43DD-8F46-C71E1876070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AD5B3B-FD8A-4826-80A6-FDD4D5F9577B}" type="datetimeFigureOut">
              <a:rPr lang="en-US" smtClean="0"/>
              <a:pPr>
                <a:defRPr/>
              </a:pPr>
              <a:t>11/12/2016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B853CE-BFE2-4A71-B059-29F6AD5EA5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BA3817-E425-448F-AD46-B56C8113CF04}" type="datetimeFigureOut">
              <a:rPr lang="en-US" smtClean="0"/>
              <a:pPr>
                <a:defRPr/>
              </a:pPr>
              <a:t>11/12/2016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9F433652-9A46-4FC2-AF3B-E244D98CE1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2A7568-703C-4976-B6C4-2015F3C4DE82}" type="datetimeFigureOut">
              <a:rPr lang="en-US" smtClean="0"/>
              <a:pPr>
                <a:defRPr/>
              </a:pPr>
              <a:t>11/12/2016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44DD0-F53D-4A93-9BC5-D182383960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5843CA-2132-4612-8DB2-B9AC53E09282}" type="datetimeFigureOut">
              <a:rPr lang="en-US" smtClean="0"/>
              <a:pPr>
                <a:defRPr/>
              </a:pPr>
              <a:t>11/12/2016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F8CB1-32EA-4DEA-BE92-51EC6260140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3B8A47-3275-4E46-A5B8-E5843606B7F5}" type="datetimeFigureOut">
              <a:rPr lang="en-US" smtClean="0"/>
              <a:pPr>
                <a:defRPr/>
              </a:pPr>
              <a:t>11/12/2016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6526C-A62F-4B62-973F-12E77C16F1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4B2EE9-F55E-44DF-B6A6-0450DD29D857}" type="datetimeFigureOut">
              <a:rPr lang="en-US" smtClean="0"/>
              <a:pPr>
                <a:defRPr/>
              </a:pPr>
              <a:t>11/12/2016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5FDE15-F17B-4572-A228-06F769F0066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38AE88D-2164-46AC-8F45-D558F0DFD858}" type="datetimeFigureOut">
              <a:rPr lang="en-US" smtClean="0"/>
              <a:pPr>
                <a:defRPr/>
              </a:pPr>
              <a:t>11/12/2016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416022C-D418-4A9E-B550-35F9AB5DAB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676400"/>
            <a:ext cx="5461000" cy="5461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2822" y="533400"/>
            <a:ext cx="9448800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4800" dirty="0"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扫描二维码，关注半杯微信公众号</a:t>
            </a:r>
            <a:endParaRPr lang="en-US" sz="4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3439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6836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2800" i="1" dirty="0"/>
              <a:t>佛教东传始于东汉，初盛于两晋</a:t>
            </a:r>
            <a:endParaRPr lang="en-US" sz="2800" i="1" dirty="0"/>
          </a:p>
        </p:txBody>
      </p:sp>
      <p:sp>
        <p:nvSpPr>
          <p:cNvPr id="17411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7467600" cy="4648200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None/>
            </a:pPr>
            <a:endParaRPr lang="en-US" dirty="0"/>
          </a:p>
          <a:p>
            <a:pPr>
              <a:buFont typeface="Arial" charset="0"/>
              <a:buNone/>
            </a:pPr>
            <a:r>
              <a:rPr lang="en-US" altLang="zh-CN" sz="4000" b="1" dirty="0"/>
              <a:t>	</a:t>
            </a:r>
            <a:r>
              <a:rPr lang="zh-CN" altLang="en-US" sz="2800" b="1" dirty="0"/>
              <a:t>* </a:t>
            </a:r>
            <a:r>
              <a:rPr lang="en-US" altLang="zh-CN" sz="2800" b="1" dirty="0"/>
              <a:t>	</a:t>
            </a:r>
            <a:r>
              <a:rPr lang="zh-CN" altLang="en-US" sz="2800" b="1" dirty="0"/>
              <a:t>“永明求法” （“明章之治”与汉明帝的雄韬伟略）</a:t>
            </a:r>
            <a:endParaRPr lang="en-US" altLang="zh-CN" sz="2800" b="1" dirty="0"/>
          </a:p>
          <a:p>
            <a:pPr>
              <a:buFont typeface="Arial" charset="0"/>
              <a:buNone/>
            </a:pPr>
            <a:endParaRPr lang="en-US" sz="2800" b="1" dirty="0"/>
          </a:p>
          <a:p>
            <a:pPr>
              <a:buFont typeface="Arial" charset="0"/>
              <a:buNone/>
            </a:pPr>
            <a:r>
              <a:rPr lang="en-US" sz="2800" b="1" dirty="0"/>
              <a:t>	*	310</a:t>
            </a:r>
            <a:r>
              <a:rPr lang="zh-CN" altLang="en-US" sz="2800" b="1" dirty="0"/>
              <a:t>年龟兹国高僧佛图澄来华</a:t>
            </a:r>
            <a:endParaRPr lang="en-US" altLang="zh-CN" sz="2800" b="1" dirty="0"/>
          </a:p>
          <a:p>
            <a:pPr>
              <a:buFont typeface="Arial" charset="0"/>
              <a:buNone/>
            </a:pPr>
            <a:endParaRPr lang="en-US" sz="2800" b="1" dirty="0"/>
          </a:p>
          <a:p>
            <a:pPr>
              <a:buFont typeface="Arial" charset="0"/>
              <a:buNone/>
            </a:pPr>
            <a:r>
              <a:rPr lang="en-US" sz="2800" b="1" dirty="0"/>
              <a:t>	</a:t>
            </a:r>
            <a:r>
              <a:rPr lang="zh-CN" altLang="en-US" sz="2800" b="1" dirty="0"/>
              <a:t>* </a:t>
            </a:r>
            <a:r>
              <a:rPr lang="en-US" altLang="zh-CN" sz="2800" b="1" dirty="0"/>
              <a:t>	</a:t>
            </a:r>
            <a:r>
              <a:rPr lang="zh-CN" altLang="en-US" sz="2800" b="1" dirty="0"/>
              <a:t>道安的贡献（倡以释为姓，定僧尼规范，编佛经目录，开注经先河，提出翻译理论并纠正前人翻译错误，创大型译场，派徒众布道，</a:t>
            </a:r>
            <a:r>
              <a:rPr lang="en-US" altLang="zh-CN" sz="2800" b="1" dirty="0"/>
              <a:t>…… </a:t>
            </a:r>
            <a:r>
              <a:rPr lang="zh-CN" altLang="en-US" sz="2800" b="1" dirty="0"/>
              <a:t>建议秦王苻坚请鸠摩罗什入关宏道）</a:t>
            </a:r>
            <a:endParaRPr lang="en-US" sz="2800" b="1" dirty="0"/>
          </a:p>
          <a:p>
            <a:pPr>
              <a:buFont typeface="Arial" charset="0"/>
              <a:buNone/>
            </a:pPr>
            <a:r>
              <a:rPr lang="en-US" sz="4000" b="1" dirty="0"/>
              <a:t>	</a:t>
            </a:r>
            <a:endParaRPr lang="en-US" sz="3500" b="1" dirty="0"/>
          </a:p>
          <a:p>
            <a:pPr marL="0" lvl="1" indent="0">
              <a:buNone/>
            </a:pPr>
            <a:r>
              <a:rPr lang="en-US" sz="2800" dirty="0"/>
              <a:t>		</a:t>
            </a:r>
          </a:p>
          <a:p>
            <a:pPr marL="0" lvl="1" indent="0">
              <a:buFont typeface="Arial" charset="0"/>
              <a:buNone/>
            </a:pPr>
            <a:endParaRPr lang="en-US" sz="2800" dirty="0"/>
          </a:p>
          <a:p>
            <a:pPr lvl="1">
              <a:buFont typeface="Arial" charset="0"/>
              <a:buNone/>
            </a:pPr>
            <a:endParaRPr lang="en-US" sz="2800" dirty="0"/>
          </a:p>
          <a:p>
            <a:pPr lvl="1">
              <a:buFont typeface="Arial" charset="0"/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71455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467600" cy="6858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三论宗（无相宗，中观宗）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76400"/>
            <a:ext cx="8382000" cy="41910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v"/>
            </a:pPr>
            <a:r>
              <a:rPr lang="zh-CN" altLang="en-US" sz="2400" b="1" dirty="0"/>
              <a:t>鸠摩罗什（</a:t>
            </a:r>
            <a:r>
              <a:rPr lang="en-US" altLang="zh-CN" sz="2400" b="1" dirty="0"/>
              <a:t>350</a:t>
            </a:r>
            <a:r>
              <a:rPr lang="zh-CN" altLang="en-US" sz="2400" b="1" dirty="0"/>
              <a:t>？</a:t>
            </a:r>
            <a:r>
              <a:rPr lang="en-US" altLang="zh-CN" sz="2400" b="1" dirty="0"/>
              <a:t>-409</a:t>
            </a:r>
            <a:r>
              <a:rPr lang="zh-CN" altLang="en-US" sz="2400" b="1" dirty="0"/>
              <a:t>）及其弟子，“什门四杰”（僧肇，僧叡，道生，道融）</a:t>
            </a:r>
            <a:endParaRPr lang="en-US" altLang="zh-CN" sz="2400" b="1" dirty="0"/>
          </a:p>
          <a:p>
            <a:pPr lvl="0">
              <a:buFont typeface="Wingdings" pitchFamily="2" charset="2"/>
              <a:buChar char="v"/>
            </a:pPr>
            <a:endParaRPr lang="en-US" sz="2400" b="1" dirty="0"/>
          </a:p>
          <a:p>
            <a:pPr lvl="0">
              <a:buFont typeface="Wingdings" pitchFamily="2" charset="2"/>
              <a:buChar char="v"/>
            </a:pPr>
            <a:r>
              <a:rPr lang="zh-CN" altLang="en-US" sz="2400" b="1" dirty="0"/>
              <a:t>推崇经典：</a:t>
            </a:r>
            <a:r>
              <a:rPr lang="en-US" altLang="zh-CN" sz="2400" b="1" dirty="0"/>
              <a:t>《</a:t>
            </a:r>
            <a:r>
              <a:rPr lang="zh-CN" altLang="en-US" sz="2400" b="1" dirty="0"/>
              <a:t>中论</a:t>
            </a:r>
            <a:r>
              <a:rPr lang="en-US" altLang="zh-CN" sz="2400" b="1" dirty="0"/>
              <a:t>》《</a:t>
            </a:r>
            <a:r>
              <a:rPr lang="zh-CN" altLang="en-US" sz="2400" b="1" dirty="0"/>
              <a:t>十二门论</a:t>
            </a:r>
            <a:r>
              <a:rPr lang="en-US" altLang="zh-CN" sz="2400" b="1" dirty="0"/>
              <a:t>》《</a:t>
            </a:r>
            <a:r>
              <a:rPr lang="zh-CN" altLang="en-US" sz="2400" b="1" dirty="0"/>
              <a:t>百论</a:t>
            </a:r>
            <a:r>
              <a:rPr lang="en-US" altLang="zh-CN" sz="2400" b="1" dirty="0"/>
              <a:t>》</a:t>
            </a:r>
          </a:p>
          <a:p>
            <a:pPr lvl="0">
              <a:buFont typeface="Wingdings" pitchFamily="2" charset="2"/>
              <a:buChar char="v"/>
            </a:pPr>
            <a:endParaRPr lang="en-US" sz="2400" b="1" dirty="0"/>
          </a:p>
          <a:p>
            <a:pPr lvl="0">
              <a:buFont typeface="Wingdings" pitchFamily="2" charset="2"/>
              <a:buChar char="v"/>
            </a:pPr>
            <a:r>
              <a:rPr lang="zh-CN" altLang="en-US" sz="2400" b="1" dirty="0"/>
              <a:t>传承：印度空宗</a:t>
            </a:r>
            <a:endParaRPr lang="en-US" altLang="zh-CN" sz="2400" b="1" dirty="0"/>
          </a:p>
          <a:p>
            <a:pPr lvl="0">
              <a:buFont typeface="Wingdings" pitchFamily="2" charset="2"/>
              <a:buChar char="v"/>
            </a:pPr>
            <a:endParaRPr lang="en-US" altLang="zh-CN" sz="2400" b="1" dirty="0"/>
          </a:p>
          <a:p>
            <a:pPr lvl="0">
              <a:buFont typeface="Wingdings" pitchFamily="2" charset="2"/>
              <a:buChar char="v"/>
            </a:pPr>
            <a:r>
              <a:rPr lang="zh-CN" altLang="en-US" sz="2400" b="1" dirty="0"/>
              <a:t>代表作：</a:t>
            </a:r>
            <a:r>
              <a:rPr lang="en-US" altLang="zh-CN" sz="2400" b="1" dirty="0"/>
              <a:t>《</a:t>
            </a:r>
            <a:r>
              <a:rPr lang="zh-CN" altLang="en-US" sz="2400" b="1" dirty="0"/>
              <a:t>肇论</a:t>
            </a:r>
            <a:r>
              <a:rPr lang="en-US" altLang="zh-CN" sz="2400" b="1" dirty="0"/>
              <a:t>》(</a:t>
            </a:r>
            <a:r>
              <a:rPr lang="zh-CN" altLang="en-US" sz="2400" b="1" dirty="0"/>
              <a:t>宗本义，物不迁论，不真空论，般若无知论，书问两篇，涅槃无名论）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21443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467600" cy="6858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净土宗</a:t>
            </a:r>
            <a:endParaRPr lang="en-US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905000"/>
            <a:ext cx="8382000" cy="3962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zh-CN" altLang="en-US" sz="2400" b="1" dirty="0"/>
              <a:t>开宗祖师：道安的学生慧远（</a:t>
            </a:r>
            <a:r>
              <a:rPr lang="en-US" altLang="zh-CN" sz="2400" b="1" dirty="0"/>
              <a:t>321-416</a:t>
            </a:r>
            <a:r>
              <a:rPr lang="zh-CN" altLang="en-US" sz="2400" b="1" dirty="0"/>
              <a:t>）</a:t>
            </a:r>
            <a:endParaRPr lang="en-US" altLang="zh-CN" sz="2400" b="1" dirty="0"/>
          </a:p>
          <a:p>
            <a:pPr>
              <a:buFont typeface="Wingdings" pitchFamily="2" charset="2"/>
              <a:buChar char="v"/>
            </a:pPr>
            <a:endParaRPr lang="en-US" sz="2400" b="1" dirty="0"/>
          </a:p>
          <a:p>
            <a:pPr>
              <a:buFont typeface="Wingdings" pitchFamily="2" charset="2"/>
              <a:buChar char="v"/>
            </a:pPr>
            <a:r>
              <a:rPr lang="zh-CN" altLang="en-US" sz="2400" b="1" dirty="0"/>
              <a:t>推崇经典：“三经一论”：</a:t>
            </a:r>
            <a:r>
              <a:rPr lang="en-US" altLang="zh-CN" sz="2400" b="1" dirty="0"/>
              <a:t>《</a:t>
            </a:r>
            <a:r>
              <a:rPr lang="zh-CN" altLang="en-US" sz="2400" b="1" dirty="0"/>
              <a:t>无量寿经</a:t>
            </a:r>
            <a:r>
              <a:rPr lang="en-US" altLang="zh-CN" sz="2400" b="1" dirty="0"/>
              <a:t>》《</a:t>
            </a:r>
            <a:r>
              <a:rPr lang="zh-CN" altLang="en-US" sz="2400" b="1" dirty="0"/>
              <a:t>观无量寿经</a:t>
            </a:r>
            <a:r>
              <a:rPr lang="en-US" altLang="zh-CN" sz="2400" b="1" dirty="0"/>
              <a:t>》《</a:t>
            </a:r>
            <a:r>
              <a:rPr lang="zh-CN" altLang="en-US" sz="2400" b="1" dirty="0"/>
              <a:t>佛说阿弥陀经</a:t>
            </a:r>
            <a:r>
              <a:rPr lang="en-US" altLang="zh-CN" sz="2400" b="1" dirty="0"/>
              <a:t>》《</a:t>
            </a:r>
            <a:r>
              <a:rPr lang="zh-CN" altLang="en-US" sz="2400" b="1" dirty="0"/>
              <a:t>往生论</a:t>
            </a:r>
            <a:r>
              <a:rPr lang="en-US" altLang="zh-CN" sz="2400" b="1" dirty="0"/>
              <a:t>》</a:t>
            </a:r>
          </a:p>
          <a:p>
            <a:pPr>
              <a:buFont typeface="Wingdings" pitchFamily="2" charset="2"/>
              <a:buChar char="v"/>
            </a:pPr>
            <a:endParaRPr lang="en-US" sz="2400" b="1" dirty="0"/>
          </a:p>
          <a:p>
            <a:pPr>
              <a:buFont typeface="Wingdings" pitchFamily="2" charset="2"/>
              <a:buChar char="v"/>
            </a:pPr>
            <a:r>
              <a:rPr lang="zh-CN" altLang="en-US" sz="2400" b="1" dirty="0"/>
              <a:t>修行方法：信，愿，行（念佛往生）</a:t>
            </a:r>
            <a:endParaRPr lang="en-US" altLang="zh-CN" sz="2400" b="1" dirty="0"/>
          </a:p>
          <a:p>
            <a:pPr>
              <a:buFont typeface="Wingdings" pitchFamily="2" charset="2"/>
              <a:buChar char="v"/>
            </a:pPr>
            <a:endParaRPr lang="en-US" altLang="zh-CN" sz="2400" b="1" dirty="0"/>
          </a:p>
          <a:p>
            <a:pPr>
              <a:buFont typeface="Wingdings" pitchFamily="2" charset="2"/>
              <a:buChar char="v"/>
            </a:pPr>
            <a:r>
              <a:rPr lang="zh-CN" altLang="en-US" sz="2400" b="1" dirty="0"/>
              <a:t>唐朝善导阐述“末法时代”理论，主张一心念佛</a:t>
            </a:r>
            <a:endParaRPr lang="en-US" altLang="zh-CN" sz="2400" b="1" dirty="0"/>
          </a:p>
          <a:p>
            <a:pPr>
              <a:buFont typeface="Wingdings" pitchFamily="2" charset="2"/>
              <a:buChar char="v"/>
            </a:pPr>
            <a:endParaRPr lang="en-US" altLang="zh-CN" sz="2400" b="1" dirty="0"/>
          </a:p>
          <a:p>
            <a:pPr>
              <a:buFont typeface="Wingdings" pitchFamily="2" charset="2"/>
              <a:buChar char="v"/>
            </a:pPr>
            <a:r>
              <a:rPr lang="zh-CN" altLang="en-US" sz="2400" b="1" dirty="0"/>
              <a:t>特点：浓厚的救赎观念和依靠他力获救的主张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58181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0"/>
    </mc:Choice>
    <mc:Fallback>
      <p:transition advTm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467600" cy="6858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天台宗（法华宗）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76400"/>
            <a:ext cx="8382000" cy="4191000"/>
          </a:xfrm>
        </p:spPr>
        <p:txBody>
          <a:bodyPr>
            <a:normAutofit/>
          </a:bodyPr>
          <a:lstStyle/>
          <a:p>
            <a:pPr marL="347472" indent="-347472" fontAlgn="base">
              <a:spcBef>
                <a:spcPts val="768"/>
              </a:spcBef>
              <a:buClrTx/>
              <a:buSzPts val="3200"/>
              <a:buNone/>
            </a:pPr>
            <a:endParaRPr lang="en-US" sz="2400" dirty="0">
              <a:solidFill>
                <a:schemeClr val="tx1"/>
              </a:solidFill>
              <a:latin typeface="Arial"/>
            </a:endParaRPr>
          </a:p>
          <a:p>
            <a:pPr marL="347472" indent="-347472" fontAlgn="base">
              <a:spcBef>
                <a:spcPts val="768"/>
              </a:spcBef>
              <a:buFont typeface="Wingdings" pitchFamily="2" charset="2"/>
              <a:buChar char="v"/>
            </a:pPr>
            <a:r>
              <a:rPr lang="zh-CN" altLang="en-US" sz="2400" b="1" dirty="0">
                <a:solidFill>
                  <a:schemeClr val="tx1"/>
                </a:solidFill>
                <a:latin typeface="Arial"/>
              </a:rPr>
              <a:t>北朝发生了北魏武帝和北周武帝两度灭佛运动，暂时压制了佛教兴盛的势头。到了六世纪中叶，佛教再次兴盛。天台宗的创立是其重要标志之一。</a:t>
            </a:r>
            <a:endParaRPr lang="en-US" sz="2400" b="1" dirty="0">
              <a:solidFill>
                <a:schemeClr val="tx1"/>
              </a:solidFill>
              <a:latin typeface="Arial"/>
            </a:endParaRPr>
          </a:p>
          <a:p>
            <a:pPr marL="347472" indent="-347472" fontAlgn="base">
              <a:spcBef>
                <a:spcPts val="768"/>
              </a:spcBef>
              <a:buFont typeface="Wingdings" pitchFamily="2" charset="2"/>
              <a:buChar char="v"/>
            </a:pPr>
            <a:r>
              <a:rPr lang="zh-CN" altLang="en-US" sz="2400" b="1" dirty="0">
                <a:solidFill>
                  <a:schemeClr val="tx1"/>
                </a:solidFill>
                <a:latin typeface="Arial"/>
              </a:rPr>
              <a:t>智顗（</a:t>
            </a:r>
            <a:r>
              <a:rPr lang="en-US" altLang="zh-CN" sz="2400" b="1" dirty="0">
                <a:solidFill>
                  <a:schemeClr val="tx1"/>
                </a:solidFill>
                <a:latin typeface="Arial"/>
              </a:rPr>
              <a:t>538-597</a:t>
            </a:r>
            <a:r>
              <a:rPr lang="zh-CN" altLang="en-US" sz="2400" b="1" dirty="0">
                <a:solidFill>
                  <a:schemeClr val="tx1"/>
                </a:solidFill>
                <a:latin typeface="Arial"/>
              </a:rPr>
              <a:t>）在天台山潜行著述十年，创天台宗。</a:t>
            </a:r>
            <a:endParaRPr lang="en-US" altLang="zh-CN" sz="2400" b="1" dirty="0">
              <a:solidFill>
                <a:schemeClr val="tx1"/>
              </a:solidFill>
              <a:latin typeface="Arial"/>
            </a:endParaRPr>
          </a:p>
          <a:p>
            <a:pPr marL="347472" indent="-347472" fontAlgn="base">
              <a:spcBef>
                <a:spcPts val="768"/>
              </a:spcBef>
              <a:buFont typeface="Wingdings" pitchFamily="2" charset="2"/>
              <a:buChar char="v"/>
            </a:pPr>
            <a:r>
              <a:rPr lang="zh-CN" altLang="en-US" sz="2400" b="1" dirty="0">
                <a:solidFill>
                  <a:schemeClr val="tx1"/>
                </a:solidFill>
                <a:latin typeface="Arial"/>
              </a:rPr>
              <a:t>推崇经典：</a:t>
            </a:r>
            <a:r>
              <a:rPr lang="en-US" altLang="zh-CN" sz="2400" b="1" dirty="0">
                <a:solidFill>
                  <a:schemeClr val="tx1"/>
                </a:solidFill>
                <a:latin typeface="Arial"/>
              </a:rPr>
              <a:t>《</a:t>
            </a:r>
            <a:r>
              <a:rPr lang="zh-CN" altLang="en-US" sz="2400" b="1" dirty="0">
                <a:solidFill>
                  <a:schemeClr val="tx1"/>
                </a:solidFill>
                <a:latin typeface="Arial"/>
              </a:rPr>
              <a:t>妙法莲华经</a:t>
            </a:r>
            <a:r>
              <a:rPr lang="en-US" altLang="zh-CN" sz="2400" b="1" dirty="0">
                <a:solidFill>
                  <a:schemeClr val="tx1"/>
                </a:solidFill>
                <a:latin typeface="Arial"/>
              </a:rPr>
              <a:t>》</a:t>
            </a:r>
          </a:p>
          <a:p>
            <a:pPr marL="347472" indent="-347472" fontAlgn="base">
              <a:spcBef>
                <a:spcPts val="768"/>
              </a:spcBef>
              <a:buFont typeface="Wingdings" pitchFamily="2" charset="2"/>
              <a:buChar char="v"/>
            </a:pPr>
            <a:r>
              <a:rPr lang="zh-CN" altLang="en-US" sz="2400" b="1" dirty="0">
                <a:solidFill>
                  <a:schemeClr val="tx1"/>
                </a:solidFill>
                <a:latin typeface="Arial"/>
              </a:rPr>
              <a:t>代表作“天台三大部”：</a:t>
            </a:r>
            <a:r>
              <a:rPr lang="en-US" altLang="zh-CN" sz="2400" b="1" dirty="0">
                <a:solidFill>
                  <a:schemeClr val="tx1"/>
                </a:solidFill>
                <a:latin typeface="Arial"/>
              </a:rPr>
              <a:t>《</a:t>
            </a:r>
            <a:r>
              <a:rPr lang="zh-CN" altLang="en-US" sz="2400" b="1" dirty="0">
                <a:solidFill>
                  <a:schemeClr val="tx1"/>
                </a:solidFill>
                <a:latin typeface="Arial"/>
              </a:rPr>
              <a:t>法华玄义</a:t>
            </a:r>
            <a:r>
              <a:rPr lang="en-US" altLang="zh-CN" sz="2400" b="1" dirty="0">
                <a:solidFill>
                  <a:schemeClr val="tx1"/>
                </a:solidFill>
                <a:latin typeface="Arial"/>
              </a:rPr>
              <a:t>》《</a:t>
            </a:r>
            <a:r>
              <a:rPr lang="zh-CN" altLang="en-US" sz="2400" b="1" dirty="0">
                <a:solidFill>
                  <a:schemeClr val="tx1"/>
                </a:solidFill>
                <a:latin typeface="Arial"/>
              </a:rPr>
              <a:t>法华文句</a:t>
            </a:r>
            <a:r>
              <a:rPr lang="en-US" altLang="zh-CN" sz="2400" b="1" dirty="0">
                <a:solidFill>
                  <a:schemeClr val="tx1"/>
                </a:solidFill>
                <a:latin typeface="Arial"/>
              </a:rPr>
              <a:t>》《</a:t>
            </a:r>
            <a:r>
              <a:rPr lang="zh-CN" altLang="en-US" sz="2400" b="1" dirty="0">
                <a:solidFill>
                  <a:schemeClr val="tx1"/>
                </a:solidFill>
                <a:latin typeface="Arial"/>
              </a:rPr>
              <a:t>摩诃止观</a:t>
            </a:r>
            <a:r>
              <a:rPr lang="en-US" altLang="zh-CN" sz="2400" b="1" dirty="0">
                <a:solidFill>
                  <a:schemeClr val="tx1"/>
                </a:solidFill>
                <a:latin typeface="Arial"/>
              </a:rPr>
              <a:t>》</a:t>
            </a:r>
            <a:r>
              <a:rPr lang="zh-CN" altLang="en-US" sz="2400" b="1" dirty="0">
                <a:solidFill>
                  <a:schemeClr val="tx1"/>
                </a:solidFill>
                <a:latin typeface="Arial"/>
              </a:rPr>
              <a:t>（“判教”理论，“一念三千”，“境由心发”）</a:t>
            </a:r>
            <a:endParaRPr lang="en-US" altLang="zh-CN" sz="2400" b="1" dirty="0">
              <a:solidFill>
                <a:schemeClr val="tx1"/>
              </a:solidFill>
              <a:latin typeface="Arial"/>
            </a:endParaRPr>
          </a:p>
          <a:p>
            <a:pPr marL="347472" indent="-347472" fontAlgn="base">
              <a:spcBef>
                <a:spcPts val="768"/>
              </a:spcBef>
              <a:buFont typeface="Wingdings" pitchFamily="2" charset="2"/>
              <a:buChar char="v"/>
            </a:pPr>
            <a:r>
              <a:rPr lang="zh-CN" altLang="en-US" sz="2400" b="1" dirty="0">
                <a:solidFill>
                  <a:schemeClr val="tx1"/>
                </a:solidFill>
                <a:latin typeface="Arial"/>
              </a:rPr>
              <a:t>修行特点：止观双修（定与慧的结合）</a:t>
            </a:r>
            <a:endParaRPr lang="en-US" sz="2600" b="1" dirty="0"/>
          </a:p>
          <a:p>
            <a:pPr>
              <a:buFont typeface="Wingdings" pitchFamily="2" charset="2"/>
              <a:buChar char="v"/>
            </a:pPr>
            <a:endParaRPr lang="en-US" sz="2800" dirty="0"/>
          </a:p>
          <a:p>
            <a:pP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8181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467600" cy="6858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律宗（南山宗）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905000"/>
            <a:ext cx="8382000" cy="3962400"/>
          </a:xfrm>
        </p:spPr>
        <p:txBody>
          <a:bodyPr>
            <a:normAutofit lnSpcReduction="10000"/>
          </a:bodyPr>
          <a:lstStyle/>
          <a:p>
            <a:pPr>
              <a:spcBef>
                <a:spcPts val="480"/>
              </a:spcBef>
              <a:buClrTx/>
              <a:buSzPts val="2000"/>
              <a:buFont typeface="Wingdings" pitchFamily="2" charset="2"/>
              <a:buChar char="v"/>
            </a:pPr>
            <a:r>
              <a:rPr lang="zh-CN" altLang="en-US" sz="2400" b="1" dirty="0">
                <a:solidFill>
                  <a:schemeClr val="tx1"/>
                </a:solidFill>
                <a:latin typeface="+mj-lt"/>
                <a:cs typeface="Aharoni"/>
              </a:rPr>
              <a:t>创始人道宣（</a:t>
            </a:r>
            <a:r>
              <a:rPr lang="en-US" altLang="zh-CN" sz="2400" b="1" dirty="0">
                <a:solidFill>
                  <a:schemeClr val="tx1"/>
                </a:solidFill>
                <a:latin typeface="+mj-lt"/>
                <a:cs typeface="Aharoni"/>
              </a:rPr>
              <a:t>591-667</a:t>
            </a:r>
            <a:r>
              <a:rPr lang="zh-CN" altLang="en-US" sz="2400" b="1" dirty="0">
                <a:solidFill>
                  <a:schemeClr val="tx1"/>
                </a:solidFill>
                <a:latin typeface="+mj-lt"/>
                <a:cs typeface="Aharoni"/>
              </a:rPr>
              <a:t>）</a:t>
            </a:r>
            <a:r>
              <a:rPr lang="en-US" sz="2400" b="1" dirty="0">
                <a:solidFill>
                  <a:schemeClr val="tx1"/>
                </a:solidFill>
                <a:latin typeface="+mj-lt"/>
                <a:cs typeface="Aharoni"/>
              </a:rPr>
              <a:t> </a:t>
            </a:r>
            <a:r>
              <a:rPr lang="zh-CN" altLang="en-US" sz="2400" b="1" dirty="0">
                <a:solidFill>
                  <a:schemeClr val="tx1"/>
                </a:solidFill>
                <a:latin typeface="+mj-lt"/>
                <a:cs typeface="Aharoni"/>
              </a:rPr>
              <a:t>（</a:t>
            </a:r>
            <a:r>
              <a:rPr lang="en-US" altLang="zh-CN" sz="2400" b="1" dirty="0">
                <a:solidFill>
                  <a:schemeClr val="tx1"/>
                </a:solidFill>
                <a:latin typeface="+mj-lt"/>
                <a:cs typeface="Aharoni"/>
              </a:rPr>
              <a:t>《</a:t>
            </a:r>
            <a:r>
              <a:rPr lang="zh-CN" altLang="en-US" sz="2400" b="1" dirty="0">
                <a:solidFill>
                  <a:schemeClr val="tx1"/>
                </a:solidFill>
                <a:latin typeface="+mj-lt"/>
                <a:cs typeface="Aharoni"/>
              </a:rPr>
              <a:t>续高僧传</a:t>
            </a:r>
            <a:r>
              <a:rPr lang="en-US" altLang="zh-CN" sz="2400" b="1" dirty="0">
                <a:solidFill>
                  <a:schemeClr val="tx1"/>
                </a:solidFill>
                <a:latin typeface="+mj-lt"/>
                <a:cs typeface="Aharoni"/>
              </a:rPr>
              <a:t>》</a:t>
            </a:r>
            <a:r>
              <a:rPr lang="zh-CN" altLang="en-US" sz="2400" b="1" dirty="0">
                <a:solidFill>
                  <a:schemeClr val="tx1"/>
                </a:solidFill>
                <a:latin typeface="+mj-lt"/>
                <a:cs typeface="Aharoni"/>
              </a:rPr>
              <a:t>和</a:t>
            </a:r>
            <a:r>
              <a:rPr lang="en-US" altLang="zh-CN" sz="2400" b="1" dirty="0">
                <a:solidFill>
                  <a:schemeClr val="tx1"/>
                </a:solidFill>
                <a:latin typeface="+mj-lt"/>
                <a:cs typeface="Aharoni"/>
              </a:rPr>
              <a:t>《</a:t>
            </a:r>
            <a:r>
              <a:rPr lang="zh-CN" altLang="en-US" sz="2400" b="1" dirty="0">
                <a:solidFill>
                  <a:schemeClr val="tx1"/>
                </a:solidFill>
                <a:latin typeface="+mj-lt"/>
                <a:cs typeface="Aharoni"/>
              </a:rPr>
              <a:t>广弘明集</a:t>
            </a:r>
            <a:r>
              <a:rPr lang="en-US" altLang="zh-CN" sz="2400" b="1" dirty="0">
                <a:solidFill>
                  <a:schemeClr val="tx1"/>
                </a:solidFill>
                <a:latin typeface="+mj-lt"/>
                <a:cs typeface="Aharoni"/>
              </a:rPr>
              <a:t>》</a:t>
            </a:r>
            <a:r>
              <a:rPr lang="zh-CN" altLang="en-US" sz="2400" b="1" dirty="0">
                <a:solidFill>
                  <a:schemeClr val="tx1"/>
                </a:solidFill>
                <a:latin typeface="+mj-lt"/>
                <a:cs typeface="Aharoni"/>
              </a:rPr>
              <a:t>的作者）</a:t>
            </a:r>
            <a:endParaRPr lang="en-US" altLang="zh-CN" sz="2400" b="1" dirty="0">
              <a:solidFill>
                <a:schemeClr val="tx1"/>
              </a:solidFill>
              <a:latin typeface="+mj-lt"/>
              <a:cs typeface="Aharoni"/>
            </a:endParaRPr>
          </a:p>
          <a:p>
            <a:pPr>
              <a:spcBef>
                <a:spcPts val="480"/>
              </a:spcBef>
              <a:buClrTx/>
              <a:buSzPts val="2000"/>
              <a:buFont typeface="Wingdings" pitchFamily="2" charset="2"/>
              <a:buChar char="v"/>
            </a:pPr>
            <a:endParaRPr lang="en-US" sz="2400" b="1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480"/>
              </a:spcBef>
              <a:buFont typeface="Wingdings" pitchFamily="2" charset="2"/>
              <a:buChar char="v"/>
            </a:pPr>
            <a:r>
              <a:rPr lang="zh-CN" altLang="en-US" sz="2400" b="1" dirty="0">
                <a:solidFill>
                  <a:schemeClr val="tx1"/>
                </a:solidFill>
                <a:latin typeface="+mj-lt"/>
                <a:cs typeface="Aharoni"/>
              </a:rPr>
              <a:t>推崇经，律，论三藏中的律藏</a:t>
            </a:r>
            <a:r>
              <a:rPr lang="en-US" sz="2400" b="1" dirty="0">
                <a:solidFill>
                  <a:schemeClr val="tx1"/>
                </a:solidFill>
                <a:latin typeface="+mj-lt"/>
                <a:cs typeface="Aharoni"/>
              </a:rPr>
              <a:t>.</a:t>
            </a:r>
          </a:p>
          <a:p>
            <a:pPr>
              <a:spcBef>
                <a:spcPts val="480"/>
              </a:spcBef>
              <a:buFont typeface="Wingdings" pitchFamily="2" charset="2"/>
              <a:buChar char="v"/>
            </a:pPr>
            <a:endParaRPr lang="en-US" sz="2400" b="1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480"/>
              </a:spcBef>
              <a:buFont typeface="Wingdings" pitchFamily="2" charset="2"/>
              <a:buChar char="v"/>
            </a:pPr>
            <a:r>
              <a:rPr lang="zh-CN" altLang="en-US" sz="2400" b="1" dirty="0">
                <a:solidFill>
                  <a:schemeClr val="tx1"/>
                </a:solidFill>
                <a:latin typeface="+mj-lt"/>
                <a:cs typeface="Aharoni"/>
              </a:rPr>
              <a:t>结合大乘小乘律法，以遵循小乘律法为主，强调“戒”，特点是具体，精细，明确</a:t>
            </a:r>
            <a:endParaRPr lang="en-US" altLang="zh-CN" sz="2400" b="1" dirty="0">
              <a:solidFill>
                <a:schemeClr val="tx1"/>
              </a:solidFill>
              <a:latin typeface="+mj-lt"/>
              <a:cs typeface="Aharoni"/>
            </a:endParaRPr>
          </a:p>
          <a:p>
            <a:pPr>
              <a:spcBef>
                <a:spcPts val="480"/>
              </a:spcBef>
              <a:buFont typeface="Wingdings" pitchFamily="2" charset="2"/>
              <a:buChar char="v"/>
            </a:pPr>
            <a:endParaRPr lang="en-US" sz="2400" b="1" dirty="0">
              <a:solidFill>
                <a:schemeClr val="tx1"/>
              </a:solidFill>
              <a:latin typeface="+mj-lt"/>
              <a:cs typeface="Aharoni"/>
            </a:endParaRPr>
          </a:p>
          <a:p>
            <a:pPr>
              <a:spcBef>
                <a:spcPts val="480"/>
              </a:spcBef>
              <a:buFont typeface="Wingdings" pitchFamily="2" charset="2"/>
              <a:buChar char="v"/>
            </a:pPr>
            <a:r>
              <a:rPr lang="zh-CN" altLang="en-US" sz="2400" b="1" dirty="0">
                <a:solidFill>
                  <a:schemeClr val="tx1"/>
                </a:solidFill>
                <a:latin typeface="+mj-lt"/>
                <a:cs typeface="Aharoni"/>
              </a:rPr>
              <a:t>代表作“律宗三大部”：</a:t>
            </a:r>
            <a:r>
              <a:rPr lang="en-US" altLang="zh-CN" sz="2400" b="1" dirty="0">
                <a:solidFill>
                  <a:schemeClr val="tx1"/>
                </a:solidFill>
                <a:latin typeface="+mj-lt"/>
                <a:cs typeface="Aharoni"/>
              </a:rPr>
              <a:t>《</a:t>
            </a:r>
            <a:r>
              <a:rPr lang="zh-CN" altLang="en-US" sz="2400" b="1" dirty="0">
                <a:solidFill>
                  <a:schemeClr val="tx1"/>
                </a:solidFill>
                <a:latin typeface="+mj-lt"/>
                <a:cs typeface="Aharoni"/>
              </a:rPr>
              <a:t>行事钞三卷</a:t>
            </a:r>
            <a:r>
              <a:rPr lang="en-US" altLang="zh-CN" sz="2400" b="1" dirty="0">
                <a:solidFill>
                  <a:schemeClr val="tx1"/>
                </a:solidFill>
                <a:latin typeface="+mj-lt"/>
                <a:cs typeface="Aharoni"/>
              </a:rPr>
              <a:t>》</a:t>
            </a:r>
            <a:r>
              <a:rPr lang="zh-CN" altLang="en-US" sz="2400" b="1" dirty="0">
                <a:solidFill>
                  <a:schemeClr val="tx1"/>
                </a:solidFill>
                <a:latin typeface="+mj-lt"/>
                <a:cs typeface="Aharoni"/>
              </a:rPr>
              <a:t>，</a:t>
            </a:r>
            <a:r>
              <a:rPr lang="en-US" altLang="zh-CN" sz="2400" b="1" dirty="0">
                <a:solidFill>
                  <a:schemeClr val="tx1"/>
                </a:solidFill>
                <a:latin typeface="+mj-lt"/>
                <a:cs typeface="Aharoni"/>
              </a:rPr>
              <a:t>《</a:t>
            </a:r>
            <a:r>
              <a:rPr lang="zh-CN" altLang="en-US" sz="2400" b="1" dirty="0">
                <a:solidFill>
                  <a:schemeClr val="tx1"/>
                </a:solidFill>
                <a:latin typeface="+mj-lt"/>
                <a:cs typeface="Aharoni"/>
              </a:rPr>
              <a:t>戒疏四卷</a:t>
            </a:r>
            <a:r>
              <a:rPr lang="en-US" altLang="zh-CN" sz="2400" b="1" dirty="0">
                <a:solidFill>
                  <a:schemeClr val="tx1"/>
                </a:solidFill>
                <a:latin typeface="+mj-lt"/>
                <a:cs typeface="Aharoni"/>
              </a:rPr>
              <a:t>》</a:t>
            </a:r>
            <a:r>
              <a:rPr lang="zh-CN" altLang="en-US" sz="2400" b="1" dirty="0">
                <a:solidFill>
                  <a:schemeClr val="tx1"/>
                </a:solidFill>
                <a:latin typeface="+mj-lt"/>
                <a:cs typeface="Aharoni"/>
              </a:rPr>
              <a:t>，</a:t>
            </a:r>
            <a:r>
              <a:rPr lang="en-US" altLang="zh-CN" sz="2400" b="1" dirty="0">
                <a:solidFill>
                  <a:schemeClr val="tx1"/>
                </a:solidFill>
                <a:latin typeface="+mj-lt"/>
                <a:cs typeface="Aharoni"/>
              </a:rPr>
              <a:t>《</a:t>
            </a:r>
            <a:r>
              <a:rPr lang="zh-CN" altLang="en-US" sz="2400" b="1" dirty="0">
                <a:solidFill>
                  <a:schemeClr val="tx1"/>
                </a:solidFill>
                <a:latin typeface="+mj-lt"/>
                <a:cs typeface="Aharoni"/>
              </a:rPr>
              <a:t>业疏四卷</a:t>
            </a:r>
            <a:r>
              <a:rPr lang="en-US" altLang="zh-CN" sz="2400" b="1" dirty="0">
                <a:solidFill>
                  <a:schemeClr val="tx1"/>
                </a:solidFill>
                <a:latin typeface="+mj-lt"/>
                <a:cs typeface="Aharoni"/>
              </a:rPr>
              <a:t>》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  <a:p>
            <a:pPr>
              <a:buFont typeface="Wingdings" pitchFamily="2" charset="2"/>
              <a:buChar char="v"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>
              <a:buFont typeface="Wingdings" pitchFamily="2" charset="2"/>
              <a:buChar char="v"/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8852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0"/>
    </mc:Choice>
    <mc:Fallback>
      <p:transition advTm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2800" b="1" i="1" dirty="0"/>
              <a:t>玄奘与盛唐佛教</a:t>
            </a:r>
            <a:endParaRPr lang="en-US" sz="2800" b="1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828800"/>
            <a:ext cx="8686800" cy="42513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	</a:t>
            </a:r>
            <a:r>
              <a:rPr lang="zh-CN" altLang="en-US" sz="2400" b="1" dirty="0"/>
              <a:t>佛教到唐朝发展到了鼎盛阶段。</a:t>
            </a:r>
            <a:endParaRPr lang="en-US" altLang="zh-CN" sz="2400" b="1" dirty="0"/>
          </a:p>
          <a:p>
            <a:pPr>
              <a:buNone/>
            </a:pPr>
            <a:endParaRPr lang="en-US" altLang="zh-CN" sz="2400" b="1" dirty="0"/>
          </a:p>
          <a:p>
            <a:pPr>
              <a:buNone/>
            </a:pPr>
            <a:r>
              <a:rPr lang="en-US" sz="2400" b="1" dirty="0"/>
              <a:t>	</a:t>
            </a:r>
            <a:r>
              <a:rPr lang="zh-CN" altLang="en-US" sz="2400" b="1" dirty="0"/>
              <a:t>盛唐佛教与玄奘（</a:t>
            </a:r>
            <a:r>
              <a:rPr lang="en-US" altLang="zh-CN" sz="2400" b="1" dirty="0"/>
              <a:t>602-664</a:t>
            </a:r>
            <a:r>
              <a:rPr lang="zh-CN" altLang="en-US" sz="2400" b="1" dirty="0"/>
              <a:t>）的贡献是分不开的。玄奘于太宗贞观元年（</a:t>
            </a:r>
            <a:r>
              <a:rPr lang="en-US" altLang="zh-CN" sz="2400" b="1" dirty="0"/>
              <a:t>627</a:t>
            </a:r>
            <a:r>
              <a:rPr lang="zh-CN" altLang="en-US" sz="2400" b="1" dirty="0"/>
              <a:t>年）西行求法。在西域</a:t>
            </a:r>
            <a:r>
              <a:rPr lang="en-US" altLang="zh-CN" sz="2400" b="1" dirty="0"/>
              <a:t>17</a:t>
            </a:r>
            <a:r>
              <a:rPr lang="zh-CN" altLang="en-US" sz="2400" b="1" dirty="0"/>
              <a:t>年，带回大量佛经（</a:t>
            </a:r>
            <a:r>
              <a:rPr lang="en-US" altLang="zh-CN" sz="2400" b="1" dirty="0"/>
              <a:t>625</a:t>
            </a:r>
            <a:r>
              <a:rPr lang="zh-CN" altLang="en-US" sz="2400" b="1" dirty="0"/>
              <a:t>部）。归国后组织了史无前例的大规模翻译工作。共译出</a:t>
            </a:r>
            <a:r>
              <a:rPr lang="en-US" altLang="zh-CN" sz="2400" b="1" dirty="0"/>
              <a:t>74</a:t>
            </a:r>
            <a:r>
              <a:rPr lang="zh-CN" altLang="en-US" sz="2400" b="1" dirty="0"/>
              <a:t>部</a:t>
            </a:r>
            <a:r>
              <a:rPr lang="en-US" altLang="zh-CN" sz="2400" b="1" dirty="0"/>
              <a:t>1338</a:t>
            </a:r>
            <a:r>
              <a:rPr lang="zh-CN" altLang="en-US" sz="2400" b="1" dirty="0"/>
              <a:t>卷经书。这个数目大约是所有汉译经书的四分之一。</a:t>
            </a:r>
            <a:endParaRPr lang="en-US" altLang="zh-CN" sz="2400" b="1" dirty="0"/>
          </a:p>
          <a:p>
            <a:pPr>
              <a:buNone/>
            </a:pPr>
            <a:endParaRPr lang="en-US" altLang="zh-CN" sz="2400" b="1" dirty="0"/>
          </a:p>
          <a:p>
            <a:pPr>
              <a:buNone/>
            </a:pPr>
            <a:r>
              <a:rPr lang="en-US" sz="2400" b="1" dirty="0"/>
              <a:t>     </a:t>
            </a:r>
            <a:r>
              <a:rPr lang="zh-CN" altLang="en-US" sz="2400" b="1" dirty="0"/>
              <a:t>四大译经家：玄奘，鸠摩罗什，法显，义净</a:t>
            </a:r>
            <a:endParaRPr lang="en-US" sz="2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zh-CN" altLang="en-US" sz="2800" b="1" i="1" dirty="0">
                <a:solidFill>
                  <a:schemeClr val="bg1"/>
                </a:solidFill>
              </a:rPr>
              <a:t>唯识宗（法相宗，慈恩宗）</a:t>
            </a:r>
            <a:endParaRPr lang="en-US" sz="2800" b="1" i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828800"/>
            <a:ext cx="8686800" cy="425132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zh-CN" altLang="en-US" sz="2400" b="1" dirty="0"/>
              <a:t>*开宗宗师：玄奘</a:t>
            </a:r>
            <a:r>
              <a:rPr lang="en-US" altLang="zh-CN" sz="2400" b="1" dirty="0"/>
              <a:t>/</a:t>
            </a:r>
            <a:r>
              <a:rPr lang="zh-CN" altLang="en-US" sz="2400" b="1" dirty="0"/>
              <a:t>窥基（</a:t>
            </a:r>
            <a:r>
              <a:rPr lang="en-US" altLang="zh-CN" sz="2400" b="1" dirty="0"/>
              <a:t>631-682</a:t>
            </a:r>
            <a:r>
              <a:rPr lang="zh-CN" altLang="en-US" sz="2400" b="1" dirty="0"/>
              <a:t>）</a:t>
            </a:r>
            <a:endParaRPr lang="en-US" altLang="zh-CN" sz="2400" b="1" dirty="0"/>
          </a:p>
          <a:p>
            <a:pPr>
              <a:buNone/>
            </a:pPr>
            <a:r>
              <a:rPr lang="en-US" altLang="zh-CN" sz="2400" b="1" dirty="0"/>
              <a:t>       </a:t>
            </a:r>
            <a:r>
              <a:rPr lang="zh-CN" altLang="en-US" sz="2400" b="1" dirty="0"/>
              <a:t>窥基注释经书一百多本（唐高宗赐号“百本疏主”）</a:t>
            </a:r>
            <a:endParaRPr lang="en-US" altLang="zh-CN" sz="2400" b="1" dirty="0"/>
          </a:p>
          <a:p>
            <a:pPr>
              <a:buNone/>
            </a:pPr>
            <a:endParaRPr lang="en-US" altLang="zh-CN" sz="2400" b="1" dirty="0"/>
          </a:p>
          <a:p>
            <a:pPr>
              <a:buNone/>
            </a:pPr>
            <a:r>
              <a:rPr lang="en-US" sz="2400" b="1" dirty="0"/>
              <a:t>	</a:t>
            </a:r>
            <a:r>
              <a:rPr lang="zh-CN" altLang="en-US" sz="2400" b="1" dirty="0"/>
              <a:t>*传承：印度大乘有宗（瑜伽行派）</a:t>
            </a:r>
            <a:endParaRPr lang="en-US" altLang="zh-CN" sz="2400" b="1" dirty="0"/>
          </a:p>
          <a:p>
            <a:pPr>
              <a:buNone/>
            </a:pPr>
            <a:endParaRPr lang="en-US" altLang="zh-CN" sz="2400" b="1" dirty="0"/>
          </a:p>
          <a:p>
            <a:pPr>
              <a:buNone/>
            </a:pPr>
            <a:r>
              <a:rPr lang="en-US" sz="2400" b="1" dirty="0"/>
              <a:t>	</a:t>
            </a:r>
            <a:r>
              <a:rPr lang="zh-CN" altLang="en-US" sz="2400" b="1" dirty="0"/>
              <a:t>*推崇经典：</a:t>
            </a:r>
            <a:r>
              <a:rPr lang="en-US" altLang="zh-CN" sz="2400" b="1" dirty="0"/>
              <a:t>《</a:t>
            </a:r>
            <a:r>
              <a:rPr lang="zh-CN" altLang="en-US" sz="2400" b="1" dirty="0"/>
              <a:t>深解密经</a:t>
            </a:r>
            <a:r>
              <a:rPr lang="en-US" altLang="zh-CN" sz="2400" b="1" dirty="0"/>
              <a:t>》《</a:t>
            </a:r>
            <a:r>
              <a:rPr lang="zh-CN" altLang="en-US" sz="2400" b="1" dirty="0"/>
              <a:t>瑜伽师地论</a:t>
            </a:r>
            <a:r>
              <a:rPr lang="en-US" altLang="zh-CN" sz="2400" b="1" dirty="0"/>
              <a:t>》</a:t>
            </a:r>
          </a:p>
          <a:p>
            <a:pPr>
              <a:buNone/>
            </a:pPr>
            <a:endParaRPr lang="en-US" altLang="zh-CN" sz="2400" b="1" dirty="0"/>
          </a:p>
          <a:p>
            <a:pPr>
              <a:buNone/>
            </a:pPr>
            <a:r>
              <a:rPr lang="en-US" altLang="zh-CN" sz="2400" b="1" dirty="0"/>
              <a:t>	</a:t>
            </a:r>
            <a:r>
              <a:rPr lang="zh-CN" altLang="en-US" sz="2400" b="1" dirty="0"/>
              <a:t>*唯识宗的理论讲述宇宙万有因认识主体的差异而产生存在的    不同。强调第八识（阿赖耶识）的决定作用。</a:t>
            </a:r>
            <a:endParaRPr lang="en-US" altLang="zh-CN" sz="2400" b="1" dirty="0"/>
          </a:p>
          <a:p>
            <a:pPr>
              <a:buNone/>
            </a:pPr>
            <a:r>
              <a:rPr lang="en-US" sz="2800" b="1" dirty="0"/>
              <a:t>	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zh-CN" altLang="en-US" sz="2800" b="1" i="1" dirty="0">
                <a:solidFill>
                  <a:schemeClr val="bg1"/>
                </a:solidFill>
              </a:rPr>
              <a:t>华严宗（法界宗，贤首宗）</a:t>
            </a:r>
            <a:endParaRPr lang="en-US" sz="2800" b="1" i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sz="2400" b="1" dirty="0"/>
              <a:t> </a:t>
            </a:r>
            <a:r>
              <a:rPr lang="zh-CN" altLang="en-US" sz="2400" b="1" dirty="0"/>
              <a:t>*五代宗师：杜顺</a:t>
            </a:r>
            <a:r>
              <a:rPr lang="en-US" altLang="zh-CN" sz="2400" b="1" dirty="0"/>
              <a:t>—</a:t>
            </a:r>
            <a:r>
              <a:rPr lang="zh-CN" altLang="en-US" sz="2400" b="1" dirty="0"/>
              <a:t>智儼</a:t>
            </a:r>
            <a:r>
              <a:rPr lang="en-US" altLang="zh-CN" sz="2400" b="1" dirty="0"/>
              <a:t>—</a:t>
            </a:r>
            <a:r>
              <a:rPr lang="zh-CN" altLang="en-US" sz="2400" b="1" dirty="0"/>
              <a:t>贤首</a:t>
            </a:r>
            <a:r>
              <a:rPr lang="en-US" altLang="zh-CN" sz="2400" b="1" dirty="0"/>
              <a:t>—</a:t>
            </a:r>
            <a:r>
              <a:rPr lang="zh-CN" altLang="en-US" sz="2400" b="1" dirty="0"/>
              <a:t>澄观</a:t>
            </a:r>
            <a:r>
              <a:rPr lang="en-US" altLang="zh-CN" sz="2400" b="1" dirty="0"/>
              <a:t>—</a:t>
            </a:r>
            <a:r>
              <a:rPr lang="zh-CN" altLang="en-US" sz="2400" b="1" dirty="0"/>
              <a:t>宗密</a:t>
            </a:r>
            <a:endParaRPr lang="en-US" altLang="zh-CN" sz="2400" b="1" dirty="0"/>
          </a:p>
          <a:p>
            <a:pPr>
              <a:buNone/>
            </a:pPr>
            <a:r>
              <a:rPr lang="en-US" altLang="zh-CN" sz="2400" b="1" dirty="0"/>
              <a:t> </a:t>
            </a:r>
            <a:r>
              <a:rPr lang="zh-CN" altLang="en-US" sz="2400" b="1" dirty="0"/>
              <a:t>  几代宗师都是著作等身，尤以贤首，澄观成就辉煌</a:t>
            </a:r>
            <a:endParaRPr lang="en-US" altLang="zh-CN" sz="2400" b="1" dirty="0"/>
          </a:p>
          <a:p>
            <a:pPr>
              <a:buNone/>
            </a:pPr>
            <a:endParaRPr lang="en-US" altLang="zh-CN" sz="2400" b="1" dirty="0"/>
          </a:p>
          <a:p>
            <a:pPr>
              <a:buNone/>
            </a:pPr>
            <a:r>
              <a:rPr lang="en-US" altLang="zh-CN" sz="2400" b="1" dirty="0"/>
              <a:t> </a:t>
            </a:r>
            <a:r>
              <a:rPr lang="zh-CN" altLang="en-US" sz="2400" b="1" dirty="0"/>
              <a:t>*推崇经典：</a:t>
            </a:r>
            <a:r>
              <a:rPr lang="en-US" altLang="zh-CN" sz="2400" b="1" dirty="0"/>
              <a:t>《</a:t>
            </a:r>
            <a:r>
              <a:rPr lang="zh-CN" altLang="en-US" sz="2400" b="1" dirty="0"/>
              <a:t>大方广佛华严经</a:t>
            </a:r>
            <a:r>
              <a:rPr lang="en-US" altLang="zh-CN" sz="2400" b="1" dirty="0"/>
              <a:t>》</a:t>
            </a:r>
            <a:r>
              <a:rPr lang="zh-CN" altLang="en-US" sz="2400" b="1" dirty="0"/>
              <a:t>简称</a:t>
            </a:r>
            <a:r>
              <a:rPr lang="en-US" altLang="zh-CN" sz="2400" b="1" dirty="0"/>
              <a:t>《</a:t>
            </a:r>
            <a:r>
              <a:rPr lang="zh-CN" altLang="en-US" sz="2400" b="1" dirty="0"/>
              <a:t>华严经</a:t>
            </a:r>
            <a:r>
              <a:rPr lang="en-US" altLang="zh-CN" sz="2400" b="1" dirty="0"/>
              <a:t>》</a:t>
            </a:r>
          </a:p>
          <a:p>
            <a:pPr>
              <a:buNone/>
            </a:pPr>
            <a:endParaRPr lang="en-US" altLang="zh-CN" sz="2400" b="1" dirty="0"/>
          </a:p>
          <a:p>
            <a:pPr>
              <a:buNone/>
            </a:pPr>
            <a:r>
              <a:rPr lang="en-US" altLang="zh-CN" sz="2400" b="1" dirty="0"/>
              <a:t> </a:t>
            </a:r>
            <a:r>
              <a:rPr lang="zh-CN" altLang="en-US" sz="2400" b="1" dirty="0"/>
              <a:t>*</a:t>
            </a:r>
            <a:r>
              <a:rPr lang="en-US" altLang="zh-CN" sz="2400" b="1" dirty="0"/>
              <a:t>《</a:t>
            </a:r>
            <a:r>
              <a:rPr lang="zh-CN" altLang="en-US" sz="2400" b="1" dirty="0"/>
              <a:t>华严经</a:t>
            </a:r>
            <a:r>
              <a:rPr lang="en-US" altLang="zh-CN" sz="2400" b="1" dirty="0"/>
              <a:t>》</a:t>
            </a:r>
            <a:r>
              <a:rPr lang="zh-CN" altLang="en-US" sz="2400" b="1" dirty="0"/>
              <a:t>东晋时传入我国。唐朝才补齐</a:t>
            </a:r>
            <a:r>
              <a:rPr lang="en-US" altLang="zh-CN" sz="2400" b="1" dirty="0"/>
              <a:t>80</a:t>
            </a:r>
            <a:r>
              <a:rPr lang="zh-CN" altLang="en-US" sz="2400" b="1" dirty="0"/>
              <a:t>卷完本，由实叉难陀主译，贤首参与主持了这本经书的翻译工程。</a:t>
            </a:r>
            <a:endParaRPr lang="en-US" altLang="zh-CN" sz="2400" b="1" dirty="0"/>
          </a:p>
          <a:p>
            <a:pPr>
              <a:buNone/>
            </a:pPr>
            <a:endParaRPr lang="en-US" altLang="zh-CN" sz="2400" b="1" dirty="0"/>
          </a:p>
          <a:p>
            <a:pPr>
              <a:buNone/>
            </a:pPr>
            <a:r>
              <a:rPr lang="en-US" altLang="zh-CN" sz="2400" b="1" dirty="0"/>
              <a:t> </a:t>
            </a:r>
            <a:r>
              <a:rPr lang="zh-CN" altLang="en-US" sz="2400" b="1" dirty="0"/>
              <a:t>* “法界缘起”是华严宗理论体系的核心。 “法界缘起”以辩证法（五周，六相，四法界，十玄门）分析宇宙万有的联系与交融，从而论证万物唯心所造。</a:t>
            </a:r>
            <a:endParaRPr lang="en-US" sz="2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zh-CN" altLang="en-US" sz="3200" b="1" i="1" dirty="0">
                <a:solidFill>
                  <a:schemeClr val="bg1"/>
                </a:solidFill>
              </a:rPr>
              <a:t>会昌法难</a:t>
            </a:r>
            <a:endParaRPr lang="en-US" sz="3200" b="1" i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2057400"/>
            <a:ext cx="8686800" cy="4022725"/>
          </a:xfrm>
        </p:spPr>
        <p:txBody>
          <a:bodyPr/>
          <a:lstStyle/>
          <a:p>
            <a:pPr>
              <a:buNone/>
            </a:pPr>
            <a:r>
              <a:rPr lang="en-US" dirty="0"/>
              <a:t>	</a:t>
            </a:r>
            <a:r>
              <a:rPr lang="zh-CN" altLang="en-US" sz="2800" b="1" dirty="0"/>
              <a:t>*唐武宗会昌四年（</a:t>
            </a:r>
            <a:r>
              <a:rPr lang="en-US" altLang="zh-CN" sz="2800" b="1" dirty="0"/>
              <a:t>844</a:t>
            </a:r>
            <a:r>
              <a:rPr lang="zh-CN" altLang="en-US" sz="2800" b="1" dirty="0"/>
              <a:t>年），武宗下令禁止佛教的活动与存在。共废除佛寺四万四千座。</a:t>
            </a:r>
            <a:r>
              <a:rPr lang="en-US" altLang="zh-CN" sz="2800" b="1" dirty="0"/>
              <a:t>26</a:t>
            </a:r>
            <a:r>
              <a:rPr lang="zh-CN" altLang="en-US" sz="2800" b="1" dirty="0"/>
              <a:t>万僧尼被迫还俗。</a:t>
            </a:r>
            <a:endParaRPr lang="en-US" altLang="zh-CN" sz="2800" b="1" dirty="0"/>
          </a:p>
          <a:p>
            <a:pPr>
              <a:buNone/>
            </a:pPr>
            <a:endParaRPr lang="en-US" sz="2800" b="1" dirty="0"/>
          </a:p>
          <a:p>
            <a:pPr>
              <a:buNone/>
            </a:pPr>
            <a:r>
              <a:rPr lang="en-US" sz="2800" b="1" dirty="0"/>
              <a:t>	*</a:t>
            </a:r>
            <a:r>
              <a:rPr lang="zh-CN" altLang="en-US" sz="2800" b="1" dirty="0"/>
              <a:t>此难与北朝北魏武帝和北周武帝的两次“灭佛”，以及五代十国时期后周世宗柴荣的“灭佛”并称“三武一宗发难”。</a:t>
            </a:r>
            <a:endParaRPr lang="en-US" sz="2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zh-CN" altLang="en-US" sz="3200" b="1" i="1" dirty="0">
                <a:solidFill>
                  <a:schemeClr val="bg1"/>
                </a:solidFill>
              </a:rPr>
              <a:t>禅宗（佛心宗，达摩宗）</a:t>
            </a:r>
            <a:endParaRPr lang="en-US" sz="3200" b="1" i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	</a:t>
            </a:r>
            <a:r>
              <a:rPr lang="zh-CN" altLang="en-US" sz="2400" b="1" dirty="0"/>
              <a:t>*六代宗师衣钵相传：达摩（</a:t>
            </a:r>
            <a:r>
              <a:rPr lang="en-US" altLang="zh-CN" sz="2400" b="1" dirty="0"/>
              <a:t>447</a:t>
            </a:r>
            <a:r>
              <a:rPr lang="zh-CN" altLang="en-US" sz="2400" b="1" dirty="0"/>
              <a:t>？</a:t>
            </a:r>
            <a:r>
              <a:rPr lang="en-US" altLang="zh-CN" sz="2400" b="1" dirty="0"/>
              <a:t>-536</a:t>
            </a:r>
            <a:r>
              <a:rPr lang="zh-CN" altLang="en-US" sz="2400" b="1" dirty="0"/>
              <a:t>）</a:t>
            </a:r>
            <a:r>
              <a:rPr lang="en-US" altLang="zh-CN" sz="2400" b="1" dirty="0"/>
              <a:t>--</a:t>
            </a:r>
            <a:r>
              <a:rPr lang="zh-CN" altLang="en-US" sz="2400" b="1" dirty="0"/>
              <a:t>慧可</a:t>
            </a:r>
            <a:r>
              <a:rPr lang="en-US" altLang="zh-CN" sz="2400" b="1" dirty="0"/>
              <a:t>—</a:t>
            </a:r>
            <a:r>
              <a:rPr lang="zh-CN" altLang="en-US" sz="2400" b="1" dirty="0"/>
              <a:t>僧璨</a:t>
            </a:r>
            <a:r>
              <a:rPr lang="en-US" altLang="zh-CN" sz="2400" b="1" dirty="0"/>
              <a:t>—</a:t>
            </a:r>
            <a:r>
              <a:rPr lang="zh-CN" altLang="en-US" sz="2400" b="1" dirty="0"/>
              <a:t>道信</a:t>
            </a:r>
            <a:r>
              <a:rPr lang="en-US" altLang="zh-CN" sz="2400" b="1" dirty="0"/>
              <a:t>—</a:t>
            </a:r>
            <a:r>
              <a:rPr lang="zh-CN" altLang="en-US" sz="2400" b="1" dirty="0"/>
              <a:t>弘忍</a:t>
            </a:r>
            <a:r>
              <a:rPr lang="en-US" altLang="zh-CN" sz="2400" b="1" dirty="0"/>
              <a:t>—</a:t>
            </a:r>
            <a:r>
              <a:rPr lang="zh-CN" altLang="en-US" sz="2400" b="1" dirty="0"/>
              <a:t>慧能</a:t>
            </a:r>
            <a:endParaRPr lang="en-US" altLang="zh-CN" sz="2400" b="1" dirty="0"/>
          </a:p>
          <a:p>
            <a:pPr>
              <a:buNone/>
            </a:pPr>
            <a:r>
              <a:rPr lang="en-US" altLang="zh-CN" sz="2400" b="1" dirty="0"/>
              <a:t>	</a:t>
            </a:r>
            <a:r>
              <a:rPr lang="zh-CN" altLang="en-US" sz="2400" b="1" dirty="0"/>
              <a:t>*六祖慧能之后，禅宗大发展，“一花开五叶”（分出临济，沩仰，曹洞，云门，法眼五宗。临济宗又分出黄龙，杨岐两派）</a:t>
            </a:r>
            <a:endParaRPr lang="en-US" altLang="zh-CN" sz="2400" b="1" dirty="0"/>
          </a:p>
          <a:p>
            <a:pPr>
              <a:buNone/>
            </a:pPr>
            <a:r>
              <a:rPr lang="en-US" sz="2400" b="1" dirty="0"/>
              <a:t>	</a:t>
            </a:r>
            <a:r>
              <a:rPr lang="zh-CN" altLang="en-US" sz="2400" b="1" dirty="0"/>
              <a:t>*推崇经典：</a:t>
            </a:r>
            <a:r>
              <a:rPr lang="en-US" altLang="zh-CN" sz="2400" b="1" dirty="0"/>
              <a:t>《</a:t>
            </a:r>
            <a:r>
              <a:rPr lang="zh-CN" altLang="en-US" sz="2400" b="1" dirty="0"/>
              <a:t>楞伽经</a:t>
            </a:r>
            <a:r>
              <a:rPr lang="en-US" altLang="zh-CN" sz="2400" b="1" dirty="0"/>
              <a:t>》《</a:t>
            </a:r>
            <a:r>
              <a:rPr lang="zh-CN" altLang="en-US" sz="2400" b="1" dirty="0"/>
              <a:t>金刚经</a:t>
            </a:r>
            <a:r>
              <a:rPr lang="en-US" altLang="zh-CN" sz="2400" b="1" dirty="0"/>
              <a:t>》《</a:t>
            </a:r>
            <a:r>
              <a:rPr lang="zh-CN" altLang="en-US" sz="2400" b="1" dirty="0"/>
              <a:t>六祖坛经</a:t>
            </a:r>
            <a:r>
              <a:rPr lang="en-US" altLang="zh-CN" sz="2400" b="1" dirty="0"/>
              <a:t>》</a:t>
            </a:r>
          </a:p>
          <a:p>
            <a:pPr>
              <a:buNone/>
            </a:pPr>
            <a:r>
              <a:rPr lang="en-US" sz="2400" b="1" dirty="0"/>
              <a:t>	</a:t>
            </a:r>
            <a:r>
              <a:rPr lang="zh-CN" altLang="en-US" sz="2400" b="1" dirty="0"/>
              <a:t>*修行方式：以心印心，顿悟成佛</a:t>
            </a:r>
            <a:endParaRPr lang="en-US" altLang="zh-CN" sz="2400" b="1" dirty="0"/>
          </a:p>
          <a:p>
            <a:pPr>
              <a:buNone/>
            </a:pPr>
            <a:r>
              <a:rPr lang="en-US" altLang="zh-CN" sz="2400" b="1" dirty="0"/>
              <a:t>	</a:t>
            </a:r>
            <a:r>
              <a:rPr lang="zh-CN" altLang="en-US" sz="2400" b="1" dirty="0"/>
              <a:t>*唐以后以研究高深学理为主要修行方式的“学院型”宗派逐渐式微，禅宗，净土宗盛行中原</a:t>
            </a:r>
            <a:endParaRPr lang="en-US" altLang="zh-CN" sz="2400" b="1" dirty="0"/>
          </a:p>
          <a:p>
            <a:pPr>
              <a:buNone/>
            </a:pPr>
            <a:r>
              <a:rPr lang="en-US" sz="2400" b="1" dirty="0"/>
              <a:t>	</a:t>
            </a:r>
            <a:r>
              <a:rPr lang="zh-CN" altLang="en-US" sz="2400" b="1" dirty="0"/>
              <a:t>*“马祖建丛林，百丈定清规”。自宋朝起，规范化的寺院建制和佛门清规已经存在一千年了</a:t>
            </a:r>
            <a:endParaRPr lang="en-US" sz="2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467600" cy="25908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汉传佛教的前世今生</a:t>
            </a:r>
            <a:br>
              <a:rPr lang="en-US" altLang="zh-CN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br>
              <a:rPr lang="en-US" altLang="zh-CN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zh-CN" alt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许之微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343" y="3505200"/>
            <a:ext cx="8382000" cy="23622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zh-CN" altLang="en-US" sz="2800" b="1" dirty="0"/>
              <a:t>引言</a:t>
            </a:r>
            <a:endParaRPr lang="en-US" sz="2800" b="1" dirty="0"/>
          </a:p>
          <a:p>
            <a:pPr lvl="0">
              <a:buFont typeface="Wingdings" pitchFamily="2" charset="2"/>
              <a:buChar char="v"/>
            </a:pPr>
            <a:r>
              <a:rPr lang="zh-CN" altLang="en-US" sz="2800" b="1" dirty="0"/>
              <a:t>佛教的基本教义</a:t>
            </a:r>
            <a:endParaRPr lang="en-US" altLang="zh-CN" sz="2800" b="1" dirty="0"/>
          </a:p>
          <a:p>
            <a:pPr lvl="0">
              <a:buFont typeface="Wingdings" pitchFamily="2" charset="2"/>
              <a:buChar char="v"/>
            </a:pPr>
            <a:r>
              <a:rPr lang="zh-CN" altLang="en-US" sz="2800" b="1" dirty="0"/>
              <a:t>汉传佛教的历史以及八大宗派</a:t>
            </a:r>
            <a:endParaRPr lang="en-US" altLang="zh-CN" sz="2800" b="1" dirty="0"/>
          </a:p>
          <a:p>
            <a:pPr lvl="0">
              <a:buFont typeface="Wingdings" pitchFamily="2" charset="2"/>
              <a:buChar char="v"/>
            </a:pPr>
            <a:r>
              <a:rPr lang="zh-CN" altLang="en-US" sz="2800" b="1" dirty="0"/>
              <a:t>结语</a:t>
            </a:r>
            <a:endParaRPr lang="en-US" sz="2800" b="1" dirty="0"/>
          </a:p>
          <a:p>
            <a:pPr lvl="0"/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zh-CN" altLang="en-US" sz="2800" b="1" i="1" dirty="0">
                <a:solidFill>
                  <a:schemeClr val="bg1"/>
                </a:solidFill>
              </a:rPr>
              <a:t>密宗（金刚顶宗，喇嘛教）</a:t>
            </a:r>
            <a:endParaRPr lang="en-US" sz="2800" b="1" i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	</a:t>
            </a:r>
            <a:r>
              <a:rPr lang="zh-CN" altLang="en-US" sz="2800" b="1" dirty="0"/>
              <a:t>*汉传密宗早于藏传密宗</a:t>
            </a:r>
            <a:endParaRPr lang="en-US" altLang="zh-CN" sz="2800" b="1" dirty="0"/>
          </a:p>
          <a:p>
            <a:pPr>
              <a:buNone/>
            </a:pPr>
            <a:r>
              <a:rPr lang="en-US" sz="2800" b="1" dirty="0"/>
              <a:t>	</a:t>
            </a:r>
            <a:r>
              <a:rPr lang="zh-CN" altLang="en-US" sz="2800" b="1" dirty="0"/>
              <a:t>*开宗祖师：善无畏于玄宗开元四年（</a:t>
            </a:r>
            <a:r>
              <a:rPr lang="en-US" altLang="zh-CN" sz="2800" b="1" dirty="0"/>
              <a:t>716</a:t>
            </a:r>
            <a:r>
              <a:rPr lang="zh-CN" altLang="en-US" sz="2800" b="1" dirty="0"/>
              <a:t>年）由中印度经西域来华。金刚智和不空于</a:t>
            </a:r>
            <a:r>
              <a:rPr lang="en-US" altLang="zh-CN" sz="2800" b="1" dirty="0"/>
              <a:t>719</a:t>
            </a:r>
            <a:r>
              <a:rPr lang="zh-CN" altLang="en-US" sz="2800" b="1" dirty="0"/>
              <a:t>年由海路来华。人称他们为“开元三大士”</a:t>
            </a:r>
            <a:endParaRPr lang="en-US" altLang="zh-CN" sz="2800" b="1" dirty="0"/>
          </a:p>
          <a:p>
            <a:pPr>
              <a:buNone/>
            </a:pPr>
            <a:r>
              <a:rPr lang="en-US" sz="2800" b="1" dirty="0"/>
              <a:t>	</a:t>
            </a:r>
            <a:r>
              <a:rPr lang="zh-CN" altLang="en-US" sz="2800" b="1" dirty="0"/>
              <a:t>*推崇经典：</a:t>
            </a:r>
            <a:r>
              <a:rPr lang="en-US" altLang="zh-CN" sz="2800" b="1" dirty="0"/>
              <a:t>《</a:t>
            </a:r>
            <a:r>
              <a:rPr lang="zh-CN" altLang="en-US" sz="2800" b="1" dirty="0"/>
              <a:t>毗卢遮那成佛记</a:t>
            </a:r>
            <a:r>
              <a:rPr lang="en-US" altLang="zh-CN" sz="2800" b="1" dirty="0"/>
              <a:t>》《</a:t>
            </a:r>
            <a:r>
              <a:rPr lang="zh-CN" altLang="en-US" sz="2800" b="1" dirty="0"/>
              <a:t>金刚顶经</a:t>
            </a:r>
            <a:r>
              <a:rPr lang="en-US" altLang="zh-CN" sz="2800" b="1" dirty="0"/>
              <a:t>》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zh-CN" altLang="en-US" sz="2800" b="1" dirty="0"/>
              <a:t>*修行方式：身口意三密加持（手结印，口持咒，意观想）</a:t>
            </a:r>
            <a:endParaRPr lang="en-US" altLang="zh-CN" sz="2800" b="1" dirty="0"/>
          </a:p>
          <a:p>
            <a:pPr>
              <a:buNone/>
            </a:pPr>
            <a:r>
              <a:rPr lang="en-US" sz="2800" b="1" dirty="0"/>
              <a:t>	</a:t>
            </a:r>
            <a:r>
              <a:rPr lang="zh-CN" altLang="en-US" sz="2800" b="1" dirty="0"/>
              <a:t>*宋以后为朝廷所禁</a:t>
            </a:r>
            <a:endParaRPr lang="en-US" altLang="zh-CN" sz="2800" b="1" dirty="0"/>
          </a:p>
          <a:p>
            <a:pPr>
              <a:buNone/>
            </a:pPr>
            <a:r>
              <a:rPr lang="en-US" sz="2800" b="1" dirty="0"/>
              <a:t>	</a:t>
            </a:r>
            <a:r>
              <a:rPr lang="zh-CN" altLang="en-US" sz="2800" b="1" dirty="0"/>
              <a:t>*目前在两岸三地及海外有发展流行的趋势</a:t>
            </a:r>
            <a:endParaRPr lang="en-US" sz="2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458200" cy="8382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zh-CN" altLang="en-US" b="1" i="1" dirty="0">
                <a:solidFill>
                  <a:schemeClr val="bg1"/>
                </a:solidFill>
              </a:rPr>
              <a:t>结 语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/>
              <a:t> </a:t>
            </a:r>
            <a:r>
              <a:rPr lang="zh-CN" altLang="en-US" sz="2000" b="1" dirty="0"/>
              <a:t>*仅从史学角度看，宗教对于促进人类进步的作用是不可忽视的</a:t>
            </a:r>
            <a:endParaRPr lang="en-US" altLang="zh-CN" sz="2000" b="1" dirty="0"/>
          </a:p>
          <a:p>
            <a:pPr>
              <a:buNone/>
            </a:pPr>
            <a:r>
              <a:rPr lang="en-US" altLang="zh-CN" sz="2000" b="1" dirty="0"/>
              <a:t>                </a:t>
            </a:r>
            <a:r>
              <a:rPr lang="zh-CN" altLang="en-US" sz="2000" b="1" dirty="0"/>
              <a:t> 宗教推动人类历史进入古典文明</a:t>
            </a:r>
            <a:endParaRPr lang="en-US" altLang="zh-CN" sz="2000" b="1" dirty="0"/>
          </a:p>
          <a:p>
            <a:pPr>
              <a:buNone/>
            </a:pPr>
            <a:r>
              <a:rPr lang="en-US" altLang="zh-CN" sz="2000" b="1" dirty="0"/>
              <a:t>		  </a:t>
            </a:r>
            <a:r>
              <a:rPr lang="zh-CN" altLang="en-US" sz="2000" b="1" dirty="0"/>
              <a:t>中世纪文明的出现也同样得益于宗教</a:t>
            </a:r>
            <a:endParaRPr lang="en-US" altLang="zh-CN" sz="2000" b="1" dirty="0"/>
          </a:p>
          <a:p>
            <a:pPr>
              <a:buNone/>
            </a:pPr>
            <a:r>
              <a:rPr lang="en-US" altLang="zh-CN" sz="2000" b="1" dirty="0"/>
              <a:t>		</a:t>
            </a:r>
            <a:r>
              <a:rPr lang="zh-CN" altLang="en-US" sz="2000" b="1" dirty="0"/>
              <a:t>  宗教介入政治，司法，尤其是介入军事力量必定走火入魔</a:t>
            </a:r>
            <a:endParaRPr lang="en-US" altLang="zh-CN" sz="2000" b="1" dirty="0"/>
          </a:p>
          <a:p>
            <a:pPr>
              <a:buNone/>
            </a:pPr>
            <a:r>
              <a:rPr lang="en-US" altLang="zh-CN" sz="2000" b="1" dirty="0"/>
              <a:t>		</a:t>
            </a:r>
            <a:r>
              <a:rPr lang="zh-CN" altLang="en-US" sz="2000" b="1" dirty="0"/>
              <a:t>  有为的政治家对宗教宽容，则能让宗教成为推动社会和谐的力量</a:t>
            </a:r>
            <a:endParaRPr lang="en-US" altLang="zh-CN" sz="2000" b="1" dirty="0"/>
          </a:p>
          <a:p>
            <a:pPr>
              <a:buNone/>
            </a:pPr>
            <a:r>
              <a:rPr lang="en-US" altLang="zh-CN" sz="2000" b="1" dirty="0"/>
              <a:t> </a:t>
            </a:r>
            <a:r>
              <a:rPr lang="zh-CN" altLang="en-US" sz="2000" b="1" dirty="0"/>
              <a:t>* 保罗的改革使基督教成为吸引全世界的宗教。同样龙树倡导大乘，极大地推动了佛教的普及</a:t>
            </a:r>
            <a:endParaRPr lang="en-US" altLang="zh-CN" sz="2000" b="1" dirty="0"/>
          </a:p>
          <a:p>
            <a:pPr>
              <a:buNone/>
            </a:pPr>
            <a:r>
              <a:rPr lang="en-US" altLang="zh-CN" sz="2000" b="1" dirty="0"/>
              <a:t> </a:t>
            </a:r>
            <a:r>
              <a:rPr lang="zh-CN" altLang="en-US" sz="2000" b="1" dirty="0"/>
              <a:t>* 自宋以来一千年，禅净二宗成为汉传佛教主流绝非偶然。二宗以行，禅，悟，诵为主要修行方式，在民间可行易行</a:t>
            </a:r>
            <a:endParaRPr lang="en-US" altLang="zh-CN" sz="2000" b="1" dirty="0"/>
          </a:p>
          <a:p>
            <a:pPr>
              <a:buNone/>
            </a:pPr>
            <a:r>
              <a:rPr lang="en-US" altLang="zh-CN" sz="2000" b="1" dirty="0"/>
              <a:t> </a:t>
            </a:r>
            <a:r>
              <a:rPr lang="zh-CN" altLang="en-US" sz="2000" b="1" dirty="0"/>
              <a:t>* 在佛教普及方面，禅宗六祖提倡“自成佛道”，贡献尤其大</a:t>
            </a:r>
            <a:endParaRPr lang="en-US" altLang="zh-CN" sz="2000" b="1" dirty="0"/>
          </a:p>
          <a:p>
            <a:pPr>
              <a:buNone/>
            </a:pPr>
            <a:r>
              <a:rPr lang="en-US" altLang="zh-CN" sz="2000" b="1" dirty="0"/>
              <a:t>	</a:t>
            </a:r>
            <a:r>
              <a:rPr lang="zh-CN" altLang="en-US" sz="2000" b="1" dirty="0"/>
              <a:t>（“心平何劳持戒？行直何用修禅？恩则亲养父母，义则上下相怜。让则尊卑和  睦，忍则众恶无喧。</a:t>
            </a:r>
            <a:r>
              <a:rPr lang="en-US" altLang="zh-CN" sz="2000" b="1" dirty="0"/>
              <a:t>……</a:t>
            </a:r>
            <a:r>
              <a:rPr lang="zh-CN" altLang="en-US" sz="2000" b="1" dirty="0"/>
              <a:t>听说依此修行，天堂只在眼前。”）</a:t>
            </a:r>
            <a:endParaRPr lang="en-US" altLang="zh-CN" sz="2000" b="1" dirty="0"/>
          </a:p>
          <a:p>
            <a:pPr>
              <a:buNone/>
            </a:pPr>
            <a:r>
              <a:rPr lang="en-US" altLang="zh-CN" sz="2000" b="1" dirty="0"/>
              <a:t> </a:t>
            </a:r>
            <a:r>
              <a:rPr lang="zh-CN" altLang="en-US" sz="2000" b="1" dirty="0"/>
              <a:t>* 人心的净化需要佛教。面对佛门商业化的倾向，以及文化精英远离佛教的现实，如何“继往圣之绝学”？</a:t>
            </a:r>
            <a:endParaRPr lang="en-US" sz="20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676400"/>
            <a:ext cx="5461000" cy="5461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2822" y="533400"/>
            <a:ext cx="9448800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zh-CN" altLang="en-US" sz="4800" dirty="0"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扫描二维码，关注半杯微信公众号</a:t>
            </a:r>
            <a:endParaRPr lang="en-US" sz="4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97414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467600" cy="8382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500" b="1" i="1" dirty="0"/>
              <a:t> 引言</a:t>
            </a:r>
            <a:endParaRPr lang="en-US" sz="3500" b="1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00"/>
            <a:ext cx="8382000" cy="2971800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v"/>
            </a:pPr>
            <a:r>
              <a:rPr lang="zh-CN" altLang="en-US" b="1" dirty="0"/>
              <a:t>佛祖释迦牟尼（公元前</a:t>
            </a:r>
            <a:r>
              <a:rPr lang="en-US" altLang="zh-CN" b="1" dirty="0"/>
              <a:t>565-486</a:t>
            </a:r>
            <a:r>
              <a:rPr lang="zh-CN" altLang="en-US" b="1" dirty="0"/>
              <a:t>年）</a:t>
            </a:r>
            <a:endParaRPr lang="en-US" altLang="zh-CN" b="1" dirty="0"/>
          </a:p>
          <a:p>
            <a:pPr lvl="1">
              <a:buFont typeface="Wingdings" pitchFamily="2" charset="2"/>
              <a:buChar char="v"/>
            </a:pPr>
            <a:r>
              <a:rPr lang="zh-CN" altLang="en-US" b="1" dirty="0"/>
              <a:t>佛经 （四次结集成经，律，论“三藏”）</a:t>
            </a:r>
            <a:endParaRPr lang="en-US" altLang="zh-CN" b="1" dirty="0"/>
          </a:p>
          <a:p>
            <a:pPr lvl="1">
              <a:buFont typeface="Wingdings" pitchFamily="2" charset="2"/>
              <a:buChar char="v"/>
            </a:pPr>
            <a:r>
              <a:rPr lang="zh-CN" altLang="en-US" b="1" dirty="0"/>
              <a:t>佛教的早期传播 （阿育王组织僧侣南下，北上，西进传教，使佛教成为世界性宗教，最后形成佛教的南传，汉传和藏传三大分支）</a:t>
            </a:r>
            <a:endParaRPr lang="en-US" b="1" dirty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467600" cy="9906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500" i="1" dirty="0"/>
              <a:t> </a:t>
            </a:r>
            <a:r>
              <a:rPr lang="zh-CN" altLang="en-US" sz="3500" b="1" i="1" dirty="0"/>
              <a:t>佛教的基本教义</a:t>
            </a:r>
            <a:endParaRPr lang="en-US" sz="3500" b="1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382000" cy="37338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zh-CN" altLang="en-US" sz="2800" b="1" dirty="0"/>
              <a:t>般若：经由内观产生的正见。般若是超越人世间一般经验和知识的特殊智慧，主要是对世界本原的认识。它的核心是“假有性空”。（</a:t>
            </a:r>
            <a:r>
              <a:rPr lang="en-US" altLang="zh-CN" sz="2800" b="1" dirty="0"/>
              <a:t>《</a:t>
            </a:r>
            <a:r>
              <a:rPr lang="zh-CN" altLang="en-US" sz="2800" b="1" dirty="0"/>
              <a:t>大智度论</a:t>
            </a:r>
            <a:r>
              <a:rPr lang="en-US" altLang="zh-CN" sz="2800" b="1" dirty="0"/>
              <a:t>》</a:t>
            </a:r>
            <a:r>
              <a:rPr lang="zh-CN" altLang="en-US" sz="2800" b="1" dirty="0"/>
              <a:t>：“般若定实相，甚深极重。智慧浅薄，是故不能称。”）</a:t>
            </a:r>
            <a:endParaRPr lang="en-US" altLang="zh-CN" sz="2800" b="1" dirty="0"/>
          </a:p>
          <a:p>
            <a:pPr lvl="0">
              <a:buFont typeface="Wingdings" pitchFamily="2" charset="2"/>
              <a:buChar char="v"/>
            </a:pPr>
            <a:r>
              <a:rPr lang="zh-CN" altLang="en-US" sz="2800" b="1" dirty="0"/>
              <a:t>五蕴皆空：“五蕴”指色，受，想，行，识。</a:t>
            </a:r>
            <a:endParaRPr lang="en-US" altLang="zh-CN" sz="2800" b="1" dirty="0"/>
          </a:p>
          <a:p>
            <a:pPr lvl="0">
              <a:buFont typeface="Wingdings" pitchFamily="2" charset="2"/>
              <a:buChar char="v"/>
            </a:pPr>
            <a:r>
              <a:rPr lang="zh-CN" altLang="en-US" sz="2800" b="1" dirty="0"/>
              <a:t>六度：布施，持戒，忍辱，精进，禅定，般若</a:t>
            </a:r>
            <a:endParaRPr lang="en-US" sz="28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467600" cy="8382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基本教义（续）</a:t>
            </a: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286000"/>
            <a:ext cx="8382000" cy="36576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zh-CN" altLang="en-US" sz="2800" b="1" dirty="0"/>
              <a:t>六根：眼，耳，鼻，舌，身，意</a:t>
            </a:r>
            <a:endParaRPr lang="en-US" sz="2800" b="1" dirty="0"/>
          </a:p>
          <a:p>
            <a:pPr lvl="0">
              <a:buFont typeface="Wingdings" pitchFamily="2" charset="2"/>
              <a:buChar char="v"/>
            </a:pPr>
            <a:r>
              <a:rPr lang="zh-CN" altLang="en-US" sz="2800" b="1" dirty="0"/>
              <a:t>六尘：色，身，香，味，触，法</a:t>
            </a:r>
            <a:endParaRPr lang="en-US" altLang="zh-CN" sz="2800" b="1" dirty="0"/>
          </a:p>
          <a:p>
            <a:pPr lvl="0">
              <a:buFont typeface="Wingdings" pitchFamily="2" charset="2"/>
              <a:buChar char="v"/>
            </a:pPr>
            <a:r>
              <a:rPr lang="zh-CN" altLang="en-US" sz="2800" b="1" dirty="0"/>
              <a:t>六识：眼识，耳识，鼻识，舌识，身识，意识</a:t>
            </a:r>
            <a:endParaRPr lang="en-US" altLang="zh-CN" sz="2800" b="1" dirty="0"/>
          </a:p>
          <a:p>
            <a:pPr lvl="0">
              <a:buFont typeface="Wingdings" pitchFamily="2" charset="2"/>
              <a:buChar char="v"/>
            </a:pPr>
            <a:r>
              <a:rPr lang="zh-CN" altLang="en-US" sz="2800" b="1" dirty="0"/>
              <a:t>六识之外，第七识为末那识（执我），第八识为阿赖耶识（种子识）</a:t>
            </a:r>
            <a:endParaRPr lang="en-US" altLang="zh-CN" sz="2800" b="1" dirty="0"/>
          </a:p>
          <a:p>
            <a:pPr lvl="0">
              <a:buFont typeface="Wingdings" pitchFamily="2" charset="2"/>
              <a:buChar char="v"/>
            </a:pPr>
            <a:r>
              <a:rPr lang="zh-CN" altLang="en-US" sz="2800" b="1" dirty="0"/>
              <a:t>十二因缘：无明，行，识，名色，六入，触，受，爱，取，有，生，老死</a:t>
            </a:r>
            <a:endParaRPr lang="en-US" sz="2800" b="1" dirty="0"/>
          </a:p>
          <a:p>
            <a:pPr lvl="0">
              <a:buNone/>
            </a:pPr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zh-CN" altLang="en-US" sz="3200" i="1" dirty="0"/>
              <a:t>基本教义（续）</a:t>
            </a:r>
            <a:endParaRPr lang="en-US" sz="3200" i="1" dirty="0"/>
          </a:p>
        </p:txBody>
      </p:sp>
      <p:sp>
        <p:nvSpPr>
          <p:cNvPr id="5123" name="Text Placeholder 3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305800" cy="4267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zh-CN" altLang="en-US" sz="2800" b="1" dirty="0"/>
              <a:t>四谛：苦，集，灭，道</a:t>
            </a:r>
            <a:endParaRPr lang="en-US" sz="2800" b="1" dirty="0"/>
          </a:p>
          <a:p>
            <a:pPr>
              <a:buNone/>
            </a:pPr>
            <a:r>
              <a:rPr lang="zh-CN" altLang="en-US" sz="2800" b="1" dirty="0"/>
              <a:t>   （四谛法：知苦，断集，慕灭，修道）</a:t>
            </a:r>
            <a:endParaRPr lang="en-US" sz="2800" b="1" dirty="0"/>
          </a:p>
          <a:p>
            <a:pPr marL="420624" lvl="1" indent="-384048">
              <a:buSzPct val="80000"/>
              <a:buFont typeface="Wingdings" pitchFamily="2" charset="2"/>
              <a:buChar char="v"/>
            </a:pPr>
            <a:r>
              <a:rPr lang="zh-CN" altLang="en-US" b="1" dirty="0"/>
              <a:t>人生八苦：生，老，病，死，爱别离，憎相会，求不得，放不下（五蕴炽盛）</a:t>
            </a:r>
            <a:endParaRPr lang="en-US" altLang="zh-CN" b="1" dirty="0"/>
          </a:p>
          <a:p>
            <a:pPr marL="420624" lvl="1" indent="-384048">
              <a:buSzPct val="80000"/>
              <a:buFont typeface="Wingdings" pitchFamily="2" charset="2"/>
              <a:buChar char="v"/>
            </a:pPr>
            <a:r>
              <a:rPr lang="zh-CN" altLang="en-US" b="1" dirty="0"/>
              <a:t>六道轮回：天，人，阿修罗，畜生，饿鬼，地狱</a:t>
            </a:r>
            <a:endParaRPr lang="en-US" altLang="zh-CN" b="1" dirty="0"/>
          </a:p>
          <a:p>
            <a:pPr marL="420624" lvl="1" indent="-384048">
              <a:buSzPct val="80000"/>
              <a:buFont typeface="Wingdings" pitchFamily="2" charset="2"/>
              <a:buChar char="v"/>
            </a:pPr>
            <a:r>
              <a:rPr lang="zh-CN" altLang="en-US" b="1" dirty="0"/>
              <a:t>八正道：正见，正思，正语，正业，正命，正精进，正念，正定</a:t>
            </a:r>
            <a:endParaRPr lang="en-US" b="1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467600" cy="6858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基本教义小结</a:t>
            </a: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524000"/>
            <a:ext cx="8610600" cy="480060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altLang="zh-CN" sz="2400" b="1" dirty="0"/>
              <a:t>《</a:t>
            </a:r>
            <a:r>
              <a:rPr lang="zh-CN" altLang="en-US" sz="2400" b="1" dirty="0"/>
              <a:t>心经</a:t>
            </a:r>
            <a:r>
              <a:rPr lang="en-US" altLang="zh-CN" sz="2400" b="1" dirty="0"/>
              <a:t>》</a:t>
            </a:r>
            <a:r>
              <a:rPr lang="zh-CN" altLang="en-US" sz="2400" b="1" dirty="0"/>
              <a:t>在提到上述佛学理论的基本概念时，一律加上个“无”字。这是观自在菩萨直指佛教理论的终点：佛教的目的是要恢复众生本来就具备的如来智慧，即佛性。在超脱凡俗之后，一切都是幻相。</a:t>
            </a:r>
            <a:endParaRPr lang="en-US" sz="2400" b="1" dirty="0"/>
          </a:p>
          <a:p>
            <a:pPr lvl="0">
              <a:buFont typeface="Wingdings" pitchFamily="2" charset="2"/>
              <a:buChar char="v"/>
            </a:pPr>
            <a:r>
              <a:rPr lang="zh-CN" altLang="en-US" sz="2400" b="1" dirty="0"/>
              <a:t>因此，所有教义都是权宜的说法。用人间的语言，思想，逻辑等等是无法表达佛教真谛的。</a:t>
            </a:r>
            <a:r>
              <a:rPr lang="en-US" altLang="zh-CN" sz="2400" b="1" dirty="0"/>
              <a:t>《</a:t>
            </a:r>
            <a:r>
              <a:rPr lang="zh-CN" altLang="en-US" sz="2400" b="1" dirty="0"/>
              <a:t>金刚经</a:t>
            </a:r>
            <a:r>
              <a:rPr lang="en-US" altLang="zh-CN" sz="2400" b="1" dirty="0"/>
              <a:t>》</a:t>
            </a:r>
            <a:r>
              <a:rPr lang="zh-CN" altLang="en-US" sz="2400" b="1" dirty="0"/>
              <a:t>中反复出现：“佛说</a:t>
            </a:r>
            <a:r>
              <a:rPr lang="en-US" altLang="zh-CN" sz="2400" b="1" dirty="0"/>
              <a:t>……</a:t>
            </a:r>
            <a:r>
              <a:rPr lang="zh-CN" altLang="en-US" sz="2400" b="1" dirty="0"/>
              <a:t>即非</a:t>
            </a:r>
            <a:r>
              <a:rPr lang="en-US" altLang="zh-CN" sz="2400" b="1" dirty="0"/>
              <a:t>……</a:t>
            </a:r>
            <a:r>
              <a:rPr lang="zh-CN" altLang="en-US" sz="2400" b="1" dirty="0"/>
              <a:t>是名</a:t>
            </a:r>
            <a:r>
              <a:rPr lang="en-US" altLang="zh-CN" sz="2400" b="1" dirty="0"/>
              <a:t>……</a:t>
            </a:r>
            <a:r>
              <a:rPr lang="zh-CN" altLang="en-US" sz="2400" b="1" dirty="0"/>
              <a:t>”这样一个句式。可以用于任何一个教义或概念。</a:t>
            </a:r>
            <a:endParaRPr lang="en-US" altLang="zh-CN" sz="2400" b="1" dirty="0"/>
          </a:p>
          <a:p>
            <a:pPr lvl="0">
              <a:buFont typeface="Wingdings" pitchFamily="2" charset="2"/>
              <a:buChar char="v"/>
            </a:pPr>
            <a:r>
              <a:rPr lang="zh-CN" altLang="en-US" sz="2400" b="1" dirty="0"/>
              <a:t>有一道障碍横档在凡圣之间。学佛的目的就是打破这道障碍，超凡入圣。佛教中出现各宗各派，正是试图通过不同的途经达到成佛的目的。</a:t>
            </a:r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ransition spd="med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3716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zh-CN" altLang="en-US" sz="3200" b="1" i="1" dirty="0"/>
              <a:t>汉传佛教的历史以及八大宗派</a:t>
            </a:r>
            <a:endParaRPr lang="en-US" sz="3200" b="1" i="1" dirty="0"/>
          </a:p>
        </p:txBody>
      </p:sp>
      <p:sp>
        <p:nvSpPr>
          <p:cNvPr id="5123" name="Text Placeholder 3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305800" cy="4191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b="1" dirty="0"/>
          </a:p>
          <a:p>
            <a:pPr>
              <a:buFont typeface="Wingdings" pitchFamily="2" charset="2"/>
              <a:buChar char="v"/>
            </a:pPr>
            <a:r>
              <a:rPr lang="zh-CN" altLang="en-US" sz="2400" b="1" dirty="0"/>
              <a:t>佛陀灭度后的五百年，佛教在印度“小乘盛行，大乘不彰”</a:t>
            </a:r>
            <a:endParaRPr lang="en-US" sz="2400" b="1" dirty="0"/>
          </a:p>
          <a:p>
            <a:pPr>
              <a:buFont typeface="Wingdings" pitchFamily="2" charset="2"/>
              <a:buChar char="v"/>
            </a:pPr>
            <a:r>
              <a:rPr lang="zh-CN" altLang="en-US" sz="2400" b="1" dirty="0"/>
              <a:t>自公元一世纪起，马鸣为首，倡导大乘。</a:t>
            </a:r>
            <a:endParaRPr lang="en-US" altLang="zh-CN" sz="2400" b="1" dirty="0"/>
          </a:p>
          <a:p>
            <a:pPr>
              <a:buFont typeface="Wingdings" pitchFamily="2" charset="2"/>
              <a:buChar char="v"/>
            </a:pPr>
            <a:r>
              <a:rPr lang="zh-CN" altLang="en-US" sz="2400" b="1" dirty="0"/>
              <a:t>公元二到三世纪，龙树，提婆的“中观学派”（空宗）兴起</a:t>
            </a:r>
            <a:endParaRPr lang="en-US" altLang="zh-CN" sz="2400" b="1" dirty="0"/>
          </a:p>
          <a:p>
            <a:pPr>
              <a:buFont typeface="Wingdings" pitchFamily="2" charset="2"/>
              <a:buChar char="v"/>
            </a:pPr>
            <a:r>
              <a:rPr lang="zh-CN" altLang="en-US" sz="2400" b="1" dirty="0"/>
              <a:t>公元四到六世纪，无著，世亲的“瑜伽行派”（有宗）出现</a:t>
            </a:r>
            <a:endParaRPr lang="en-US" altLang="zh-CN" sz="2400" b="1" dirty="0"/>
          </a:p>
          <a:p>
            <a:pPr>
              <a:buFont typeface="Wingdings" pitchFamily="2" charset="2"/>
              <a:buChar char="v"/>
            </a:pPr>
            <a:r>
              <a:rPr lang="zh-CN" altLang="en-US" sz="2400" b="1" dirty="0"/>
              <a:t>公元七世纪，又出现密宗</a:t>
            </a:r>
            <a:endParaRPr lang="en-US" altLang="zh-CN" sz="2400" b="1" dirty="0"/>
          </a:p>
          <a:p>
            <a:pPr>
              <a:buFont typeface="Wingdings" pitchFamily="2" charset="2"/>
              <a:buChar char="v"/>
            </a:pPr>
            <a:r>
              <a:rPr lang="zh-CN" altLang="en-US" sz="2400" b="1" dirty="0"/>
              <a:t>印度教（婆罗门教）复兴。十一世纪回教入侵。到十三世纪，佛教在印度绝迹。</a:t>
            </a:r>
            <a:endParaRPr lang="en-US" altLang="zh-CN" sz="2400" b="1" dirty="0"/>
          </a:p>
          <a:p>
            <a:pPr>
              <a:buFont typeface="Wingdings" pitchFamily="2" charset="2"/>
              <a:buChar char="v"/>
            </a:pPr>
            <a:r>
              <a:rPr lang="zh-CN" altLang="en-US" sz="2400" b="1" dirty="0"/>
              <a:t>所幸，佛教自公元一世纪传入中国，并由中国传到朝鲜，日本。中国成为弘扬大乘佛教的中心。</a:t>
            </a:r>
            <a:endParaRPr lang="en-US" altLang="zh-CN" sz="2400" b="1" dirty="0"/>
          </a:p>
          <a:p>
            <a:pPr>
              <a:buFont typeface="Wingdings" pitchFamily="2" charset="2"/>
              <a:buChar char="v"/>
            </a:pPr>
            <a:endParaRPr lang="en-US" sz="2400" b="1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467600" cy="6858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大乘佛教和小乘佛教的区别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828800"/>
            <a:ext cx="8382000" cy="4038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zh-CN" altLang="en-US" sz="2400" b="1" dirty="0"/>
              <a:t>佛陀信仰上：小乘把释迦牟尼看作唯一的教主，大乘提出三世十方佛的观念</a:t>
            </a:r>
            <a:endParaRPr lang="en-US" altLang="zh-CN" sz="2400" b="1" dirty="0"/>
          </a:p>
          <a:p>
            <a:pPr>
              <a:buFont typeface="Wingdings" pitchFamily="2" charset="2"/>
              <a:buChar char="v"/>
            </a:pPr>
            <a:endParaRPr lang="en-US" sz="2400" b="1" dirty="0"/>
          </a:p>
          <a:p>
            <a:pPr>
              <a:buFont typeface="Wingdings" pitchFamily="2" charset="2"/>
              <a:buChar char="v"/>
            </a:pPr>
            <a:r>
              <a:rPr lang="zh-CN" altLang="en-US" sz="2400" b="1" dirty="0"/>
              <a:t>修行目标上：小乘以自身解脱为目标，大乘强调自度度人</a:t>
            </a:r>
            <a:endParaRPr lang="en-US" altLang="zh-CN" sz="2400" b="1" dirty="0"/>
          </a:p>
          <a:p>
            <a:pPr>
              <a:buFont typeface="Wingdings" pitchFamily="2" charset="2"/>
              <a:buChar char="v"/>
            </a:pPr>
            <a:endParaRPr lang="en-US" sz="2400" b="1" dirty="0"/>
          </a:p>
          <a:p>
            <a:pPr>
              <a:buFont typeface="Wingdings" pitchFamily="2" charset="2"/>
              <a:buChar char="v"/>
            </a:pPr>
            <a:r>
              <a:rPr lang="zh-CN" altLang="en-US" sz="2400" b="1" dirty="0"/>
              <a:t>修行方式上：小乘重视出家，大乘由于强调普及，在家的居士占了很大比例</a:t>
            </a:r>
            <a:endParaRPr lang="en-US" altLang="zh-CN" sz="2400" b="1" dirty="0"/>
          </a:p>
          <a:p>
            <a:pPr>
              <a:buFont typeface="Wingdings" pitchFamily="2" charset="2"/>
              <a:buChar char="v"/>
            </a:pPr>
            <a:endParaRPr lang="en-US" altLang="zh-CN" sz="2800" b="1" dirty="0"/>
          </a:p>
          <a:p>
            <a:pPr>
              <a:buFont typeface="Wingdings" pitchFamily="2" charset="2"/>
              <a:buChar char="v"/>
            </a:pP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5296</TotalTime>
  <Words>1888</Words>
  <Application>Microsoft Office PowerPoint</Application>
  <PresentationFormat>On-screen Show (4:3)</PresentationFormat>
  <Paragraphs>157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5" baseType="lpstr">
      <vt:lpstr>Aharoni</vt:lpstr>
      <vt:lpstr>KaiTi</vt:lpstr>
      <vt:lpstr>隶书</vt:lpstr>
      <vt:lpstr>SimSun</vt:lpstr>
      <vt:lpstr>华文楷体</vt:lpstr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Trek</vt:lpstr>
      <vt:lpstr>PowerPoint Presentation</vt:lpstr>
      <vt:lpstr>汉传佛教的前世今生  许之微</vt:lpstr>
      <vt:lpstr> 引言</vt:lpstr>
      <vt:lpstr> 佛教的基本教义</vt:lpstr>
      <vt:lpstr>基本教义（续）</vt:lpstr>
      <vt:lpstr>基本教义（续）</vt:lpstr>
      <vt:lpstr>基本教义小结</vt:lpstr>
      <vt:lpstr>汉传佛教的历史以及八大宗派</vt:lpstr>
      <vt:lpstr>大乘佛教和小乘佛教的区别</vt:lpstr>
      <vt:lpstr>佛教东传始于东汉，初盛于两晋</vt:lpstr>
      <vt:lpstr>三论宗（无相宗，中观宗）</vt:lpstr>
      <vt:lpstr>净土宗</vt:lpstr>
      <vt:lpstr>天台宗（法华宗）</vt:lpstr>
      <vt:lpstr>律宗（南山宗）</vt:lpstr>
      <vt:lpstr>玄奘与盛唐佛教</vt:lpstr>
      <vt:lpstr>唯识宗（法相宗，慈恩宗）</vt:lpstr>
      <vt:lpstr>华严宗（法界宗，贤首宗）</vt:lpstr>
      <vt:lpstr>会昌法难</vt:lpstr>
      <vt:lpstr>禅宗（佛心宗，达摩宗）</vt:lpstr>
      <vt:lpstr>密宗（金刚顶宗，喇嘛教）</vt:lpstr>
      <vt:lpstr>结 语</vt:lpstr>
      <vt:lpstr>PowerPoint Presentation</vt:lpstr>
    </vt:vector>
  </TitlesOfParts>
  <Company>DOC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joy zhang</dc:creator>
  <cp:lastModifiedBy>Dad</cp:lastModifiedBy>
  <cp:revision>344</cp:revision>
  <dcterms:created xsi:type="dcterms:W3CDTF">2009-07-30T19:55:06Z</dcterms:created>
  <dcterms:modified xsi:type="dcterms:W3CDTF">2016-11-13T13:09:11Z</dcterms:modified>
</cp:coreProperties>
</file>