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5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60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95" r:id="rId3"/>
    <p:sldId id="260" r:id="rId4"/>
    <p:sldId id="296" r:id="rId5"/>
    <p:sldId id="261" r:id="rId6"/>
    <p:sldId id="319" r:id="rId7"/>
    <p:sldId id="274" r:id="rId8"/>
    <p:sldId id="275" r:id="rId9"/>
    <p:sldId id="276" r:id="rId10"/>
    <p:sldId id="297" r:id="rId11"/>
    <p:sldId id="277" r:id="rId12"/>
    <p:sldId id="306" r:id="rId13"/>
    <p:sldId id="298" r:id="rId14"/>
    <p:sldId id="299" r:id="rId15"/>
    <p:sldId id="300" r:id="rId16"/>
    <p:sldId id="301" r:id="rId17"/>
    <p:sldId id="257" r:id="rId18"/>
    <p:sldId id="304" r:id="rId19"/>
    <p:sldId id="302" r:id="rId20"/>
    <p:sldId id="303" r:id="rId21"/>
    <p:sldId id="263" r:id="rId22"/>
    <p:sldId id="265" r:id="rId23"/>
    <p:sldId id="266" r:id="rId24"/>
    <p:sldId id="264" r:id="rId25"/>
    <p:sldId id="268" r:id="rId26"/>
    <p:sldId id="270" r:id="rId27"/>
    <p:sldId id="269" r:id="rId28"/>
    <p:sldId id="272" r:id="rId29"/>
    <p:sldId id="286" r:id="rId30"/>
    <p:sldId id="287" r:id="rId31"/>
    <p:sldId id="308" r:id="rId32"/>
    <p:sldId id="309" r:id="rId33"/>
    <p:sldId id="305" r:id="rId34"/>
    <p:sldId id="288" r:id="rId35"/>
    <p:sldId id="310" r:id="rId36"/>
    <p:sldId id="273" r:id="rId37"/>
    <p:sldId id="258" r:id="rId38"/>
    <p:sldId id="259" r:id="rId39"/>
    <p:sldId id="279" r:id="rId40"/>
    <p:sldId id="307" r:id="rId41"/>
    <p:sldId id="285" r:id="rId42"/>
    <p:sldId id="282" r:id="rId43"/>
    <p:sldId id="283" r:id="rId44"/>
    <p:sldId id="281" r:id="rId45"/>
    <p:sldId id="280" r:id="rId46"/>
    <p:sldId id="289" r:id="rId47"/>
    <p:sldId id="291" r:id="rId48"/>
    <p:sldId id="292" r:id="rId49"/>
    <p:sldId id="293" r:id="rId50"/>
    <p:sldId id="294" r:id="rId51"/>
    <p:sldId id="313" r:id="rId52"/>
    <p:sldId id="316" r:id="rId53"/>
    <p:sldId id="314" r:id="rId54"/>
    <p:sldId id="317" r:id="rId55"/>
    <p:sldId id="284" r:id="rId56"/>
    <p:sldId id="290" r:id="rId57"/>
    <p:sldId id="315" r:id="rId58"/>
    <p:sldId id="312" r:id="rId59"/>
    <p:sldId id="311" r:id="rId60"/>
    <p:sldId id="31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992" autoAdjust="0"/>
    <p:restoredTop sz="94660"/>
  </p:normalViewPr>
  <p:slideViewPr>
    <p:cSldViewPr>
      <p:cViewPr varScale="1">
        <p:scale>
          <a:sx n="92" d="100"/>
          <a:sy n="92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1CE8E-3049-422D-A5CE-B681AA29C5BA}" type="datetimeFigureOut">
              <a:rPr lang="en-US" smtClean="0"/>
              <a:pPr/>
              <a:t>2/8/14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ED080-B1B2-43FA-88D2-1079623DBE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06" Type="http://schemas.openxmlformats.org/officeDocument/2006/relationships/hyperlink" Target="http://en.wikipedia.org/wiki/Wikipedia:Citation_needed" TargetMode="External"/><Relationship Id="rId107" Type="http://schemas.openxmlformats.org/officeDocument/2006/relationships/hyperlink" Target="http://en.wikipedia.org/wiki/Book_of_Ezekiel" TargetMode="External"/><Relationship Id="rId108" Type="http://schemas.openxmlformats.org/officeDocument/2006/relationships/hyperlink" Target="http://en.wikipedia.org/wiki/Book_of_Daniel" TargetMode="External"/><Relationship Id="rId109" Type="http://schemas.openxmlformats.org/officeDocument/2006/relationships/hyperlink" Target="http://en.wikipedia.org/wiki/Sun_Tzu" TargetMode="External"/><Relationship Id="rId345" Type="http://schemas.openxmlformats.org/officeDocument/2006/relationships/hyperlink" Target="http://en.wikipedia.org/wiki/Augustine_of_Hippo" TargetMode="External"/><Relationship Id="rId346" Type="http://schemas.openxmlformats.org/officeDocument/2006/relationships/hyperlink" Target="http://en.wikipedia.org/wiki/Confessions_(St._Augustine)" TargetMode="External"/><Relationship Id="rId347" Type="http://schemas.openxmlformats.org/officeDocument/2006/relationships/hyperlink" Target="http://en.wikipedia.org/wiki/On_Christian_Doctrine" TargetMode="External"/><Relationship Id="rId348" Type="http://schemas.openxmlformats.org/officeDocument/2006/relationships/hyperlink" Target="http://en.wikipedia.org/wiki/Apicius" TargetMode="External"/><Relationship Id="rId349" Type="http://schemas.openxmlformats.org/officeDocument/2006/relationships/hyperlink" Target="http://en.wikipedia.org/wiki/Pervigilium_Veneris" TargetMode="External"/><Relationship Id="rId70" Type="http://schemas.openxmlformats.org/officeDocument/2006/relationships/hyperlink" Target="http://en.wikipedia.org/wiki/Jahwist" TargetMode="External"/><Relationship Id="rId71" Type="http://schemas.openxmlformats.org/officeDocument/2006/relationships/hyperlink" Target="http://en.wikipedia.org/wiki/Documentary_hypothesis" TargetMode="External"/><Relationship Id="rId72" Type="http://schemas.openxmlformats.org/officeDocument/2006/relationships/hyperlink" Target="http://en.wikipedia.org/wiki/Epic_of_Erra" TargetMode="External"/><Relationship Id="rId73" Type="http://schemas.openxmlformats.org/officeDocument/2006/relationships/hyperlink" Target="http://en.wikipedia.org/wiki/Elohist" TargetMode="External"/><Relationship Id="rId74" Type="http://schemas.openxmlformats.org/officeDocument/2006/relationships/hyperlink" Target="http://en.wikipedia.org/wiki/Ancient_Greek_literature" TargetMode="External"/><Relationship Id="rId75" Type="http://schemas.openxmlformats.org/officeDocument/2006/relationships/hyperlink" Target="http://en.wikipedia.org/wiki/Syriac_literature" TargetMode="External"/><Relationship Id="rId76" Type="http://schemas.openxmlformats.org/officeDocument/2006/relationships/hyperlink" Target="http://en.wikipedia.org/wiki/Latin_literature" TargetMode="External"/><Relationship Id="rId77" Type="http://schemas.openxmlformats.org/officeDocument/2006/relationships/hyperlink" Target="http://en.wikipedia.org/wiki/Indian_literature" TargetMode="External"/><Relationship Id="rId78" Type="http://schemas.openxmlformats.org/officeDocument/2006/relationships/hyperlink" Target="http://en.wikipedia.org/wiki/Hebrew_literature" TargetMode="External"/><Relationship Id="rId79" Type="http://schemas.openxmlformats.org/officeDocument/2006/relationships/hyperlink" Target="http://en.wikipedia.org/wiki/Avesta" TargetMode="External"/><Relationship Id="rId170" Type="http://schemas.openxmlformats.org/officeDocument/2006/relationships/hyperlink" Target="http://en.wikipedia.org/wiki/Peace_(play)" TargetMode="External"/><Relationship Id="rId171" Type="http://schemas.openxmlformats.org/officeDocument/2006/relationships/hyperlink" Target="http://en.wikipedia.org/wiki/The_Birds_(play)" TargetMode="External"/><Relationship Id="rId172" Type="http://schemas.openxmlformats.org/officeDocument/2006/relationships/hyperlink" Target="http://en.wikipedia.org/wiki/Lysistrata" TargetMode="External"/><Relationship Id="rId173" Type="http://schemas.openxmlformats.org/officeDocument/2006/relationships/hyperlink" Target="http://en.wikipedia.org/wiki/Thesmophoriazusae" TargetMode="External"/><Relationship Id="rId174" Type="http://schemas.openxmlformats.org/officeDocument/2006/relationships/hyperlink" Target="http://en.wikipedia.org/wiki/The_Frogs" TargetMode="External"/><Relationship Id="rId175" Type="http://schemas.openxmlformats.org/officeDocument/2006/relationships/hyperlink" Target="http://en.wikipedia.org/wiki/Assemblywomen" TargetMode="External"/><Relationship Id="rId176" Type="http://schemas.openxmlformats.org/officeDocument/2006/relationships/hyperlink" Target="http://en.wikipedia.org/wiki/Plutus_(play)" TargetMode="External"/><Relationship Id="rId177" Type="http://schemas.openxmlformats.org/officeDocument/2006/relationships/hyperlink" Target="http://en.wikipedia.org/wiki/Book_of_Job" TargetMode="External"/><Relationship Id="rId178" Type="http://schemas.openxmlformats.org/officeDocument/2006/relationships/hyperlink" Target="http://en.wikipedia.org/wiki/Wisdom_literature" TargetMode="External"/><Relationship Id="rId179" Type="http://schemas.openxmlformats.org/officeDocument/2006/relationships/hyperlink" Target="http://en.wikipedia.org/wiki/Laozi" TargetMode="External"/><Relationship Id="rId260" Type="http://schemas.openxmlformats.org/officeDocument/2006/relationships/hyperlink" Target="http://en.wikipedia.org/wiki/Lucius_Coelius_Antipater" TargetMode="External"/><Relationship Id="rId10" Type="http://schemas.openxmlformats.org/officeDocument/2006/relationships/hyperlink" Target="http://en.wikipedia.org/wiki/24th_century_BC" TargetMode="External"/><Relationship Id="rId11" Type="http://schemas.openxmlformats.org/officeDocument/2006/relationships/hyperlink" Target="http://en.wikipedia.org/wiki/Egyptian_Book_of_the_Dead" TargetMode="External"/><Relationship Id="rId12" Type="http://schemas.openxmlformats.org/officeDocument/2006/relationships/hyperlink" Target="http://en.wikipedia.org/wiki/Papyrus_of_Ani" TargetMode="External"/><Relationship Id="rId13" Type="http://schemas.openxmlformats.org/officeDocument/2006/relationships/hyperlink" Target="http://en.wikipedia.org/wiki/18th_century_BC" TargetMode="External"/><Relationship Id="rId14" Type="http://schemas.openxmlformats.org/officeDocument/2006/relationships/hyperlink" Target="http://en.wikipedia.org/wiki/Abu_Salabikh" TargetMode="External"/><Relationship Id="rId15" Type="http://schemas.openxmlformats.org/officeDocument/2006/relationships/hyperlink" Target="http://en.wikipedia.org/wiki/Instructions_of_Shuruppak" TargetMode="External"/><Relationship Id="rId16" Type="http://schemas.openxmlformats.org/officeDocument/2006/relationships/hyperlink" Target="http://en.wikipedia.org/wiki/Kesh_temple_hymn" TargetMode="External"/><Relationship Id="rId17" Type="http://schemas.openxmlformats.org/officeDocument/2006/relationships/hyperlink" Target="http://en.wikipedia.org/wiki/Legend_of_Etana" TargetMode="External"/><Relationship Id="rId18" Type="http://schemas.openxmlformats.org/officeDocument/2006/relationships/hyperlink" Target="http://en.wikipedia.org/wiki/Pyramid_Texts" TargetMode="External"/><Relationship Id="rId19" Type="http://schemas.openxmlformats.org/officeDocument/2006/relationships/hyperlink" Target="http://en.wikipedia.org/wiki/Code_of_Urukagina" TargetMode="External"/><Relationship Id="rId261" Type="http://schemas.openxmlformats.org/officeDocument/2006/relationships/hyperlink" Target="http://en.wikipedia.org/wiki/Sempronius_Asellio" TargetMode="External"/><Relationship Id="rId262" Type="http://schemas.openxmlformats.org/officeDocument/2006/relationships/hyperlink" Target="http://en.wikipedia.org/wiki/Gaius_Sempronius_Tuditanus_(consul_129_BC)" TargetMode="External"/><Relationship Id="rId263" Type="http://schemas.openxmlformats.org/officeDocument/2006/relationships/hyperlink" Target="http://en.wikipedia.org/wiki/Lucius_Afranius_(poet)" TargetMode="External"/><Relationship Id="rId264" Type="http://schemas.openxmlformats.org/officeDocument/2006/relationships/hyperlink" Target="http://en.wikipedia.org/wiki/Titus_Albucius" TargetMode="External"/><Relationship Id="rId110" Type="http://schemas.openxmlformats.org/officeDocument/2006/relationships/hyperlink" Target="http://en.wikipedia.org/wiki/The_Art_of_War" TargetMode="External"/><Relationship Id="rId111" Type="http://schemas.openxmlformats.org/officeDocument/2006/relationships/hyperlink" Target="http://en.wikipedia.org/wiki/Sutra" TargetMode="External"/><Relationship Id="rId112" Type="http://schemas.openxmlformats.org/officeDocument/2006/relationships/hyperlink" Target="http://en.wikipedia.org/wiki/Mukhya_Upanishads" TargetMode="External"/><Relationship Id="rId113" Type="http://schemas.openxmlformats.org/officeDocument/2006/relationships/hyperlink" Target="http://en.wikipedia.org/wiki/Katha_Upanishad" TargetMode="External"/><Relationship Id="rId114" Type="http://schemas.openxmlformats.org/officeDocument/2006/relationships/hyperlink" Target="http://en.wikipedia.org/wiki/Maitrayaniya_Upanishad" TargetMode="External"/><Relationship Id="rId115" Type="http://schemas.openxmlformats.org/officeDocument/2006/relationships/hyperlink" Target="http://en.wikipedia.org/wiki/Sappho" TargetMode="External"/><Relationship Id="rId116" Type="http://schemas.openxmlformats.org/officeDocument/2006/relationships/hyperlink" Target="http://en.wikipedia.org/wiki/Ibycus" TargetMode="External"/><Relationship Id="rId117" Type="http://schemas.openxmlformats.org/officeDocument/2006/relationships/hyperlink" Target="http://en.wikipedia.org/wiki/Alcaeus_of_Mytilene" TargetMode="External"/><Relationship Id="rId118" Type="http://schemas.openxmlformats.org/officeDocument/2006/relationships/hyperlink" Target="http://en.wikipedia.org/wiki/Aesop's_Fables" TargetMode="External"/><Relationship Id="rId119" Type="http://schemas.openxmlformats.org/officeDocument/2006/relationships/hyperlink" Target="http://en.wikipedia.org/wiki/Indian_epic_poetry" TargetMode="External"/><Relationship Id="rId200" Type="http://schemas.openxmlformats.org/officeDocument/2006/relationships/hyperlink" Target="http://en.wikipedia.org/wiki/Gorgias_(dialogue)" TargetMode="External"/><Relationship Id="rId201" Type="http://schemas.openxmlformats.org/officeDocument/2006/relationships/hyperlink" Target="http://en.wikipedia.org/wiki/Meno" TargetMode="External"/><Relationship Id="rId202" Type="http://schemas.openxmlformats.org/officeDocument/2006/relationships/hyperlink" Target="http://en.wikipedia.org/wiki/Menexenus" TargetMode="External"/><Relationship Id="rId203" Type="http://schemas.openxmlformats.org/officeDocument/2006/relationships/hyperlink" Target="http://en.wikipedia.org/wiki/Plato's_Republic" TargetMode="External"/><Relationship Id="rId204" Type="http://schemas.openxmlformats.org/officeDocument/2006/relationships/hyperlink" Target="http://en.wikipedia.org/wiki/Timaeus_(dialogue)" TargetMode="External"/><Relationship Id="rId205" Type="http://schemas.openxmlformats.org/officeDocument/2006/relationships/hyperlink" Target="http://en.wikipedia.org/wiki/Euclid" TargetMode="External"/><Relationship Id="rId206" Type="http://schemas.openxmlformats.org/officeDocument/2006/relationships/hyperlink" Target="http://en.wikipedia.org/wiki/Euclid's_Elements" TargetMode="External"/><Relationship Id="rId207" Type="http://schemas.openxmlformats.org/officeDocument/2006/relationships/hyperlink" Target="http://en.wikipedia.org/wiki/Menander" TargetMode="External"/><Relationship Id="rId208" Type="http://schemas.openxmlformats.org/officeDocument/2006/relationships/hyperlink" Target="http://en.wikipedia.org/wiki/Dyskolos" TargetMode="External"/><Relationship Id="rId209" Type="http://schemas.openxmlformats.org/officeDocument/2006/relationships/hyperlink" Target="http://en.wikipedia.org/wiki/Theophrastus" TargetMode="External"/><Relationship Id="rId265" Type="http://schemas.openxmlformats.org/officeDocument/2006/relationships/hyperlink" Target="http://en.wikipedia.org/wiki/Publius_Rutilius_Rufus" TargetMode="External"/><Relationship Id="rId266" Type="http://schemas.openxmlformats.org/officeDocument/2006/relationships/hyperlink" Target="http://en.wikipedia.org/wiki/Lucius_Aelius_Stilo_Praeconinus" TargetMode="External"/><Relationship Id="rId267" Type="http://schemas.openxmlformats.org/officeDocument/2006/relationships/hyperlink" Target="http://en.wikipedia.org/wiki/Quintus_Claudius_Quadrigarius" TargetMode="External"/><Relationship Id="rId268" Type="http://schemas.openxmlformats.org/officeDocument/2006/relationships/hyperlink" Target="http://en.wikipedia.org/wiki/Valerius_Antias" TargetMode="External"/><Relationship Id="rId269" Type="http://schemas.openxmlformats.org/officeDocument/2006/relationships/hyperlink" Target="http://en.wikipedia.org/wiki/Lucius_Cornelius_Sisenna" TargetMode="External"/><Relationship Id="rId350" Type="http://schemas.openxmlformats.org/officeDocument/2006/relationships/hyperlink" Target="http://en.wikipedia.org/wiki/Aphrahat" TargetMode="External"/><Relationship Id="rId351" Type="http://schemas.openxmlformats.org/officeDocument/2006/relationships/hyperlink" Target="http://en.wikipedia.org/wiki/Ephrem_the_Syrian" TargetMode="External"/><Relationship Id="rId352" Type="http://schemas.openxmlformats.org/officeDocument/2006/relationships/hyperlink" Target="http://en.wikipedia.org/wiki/Gemara" TargetMode="External"/><Relationship Id="rId353" Type="http://schemas.openxmlformats.org/officeDocument/2006/relationships/hyperlink" Target="http://en.wikipedia.org/wiki/Fan_Ye_(historian)" TargetMode="External"/><Relationship Id="rId354" Type="http://schemas.openxmlformats.org/officeDocument/2006/relationships/hyperlink" Target="http://en.wikipedia.org/wiki/Book_of_the_Later_Han" TargetMode="External"/><Relationship Id="rId355" Type="http://schemas.openxmlformats.org/officeDocument/2006/relationships/hyperlink" Target="http://en.wikipedia.org/wiki/K%C4%81lid%C4%81sa" TargetMode="External"/><Relationship Id="rId356" Type="http://schemas.openxmlformats.org/officeDocument/2006/relationships/hyperlink" Target="http://en.wikipedia.org/wiki/Abhij%C3%B1%C4%81na%C5%9B%C4%81kuntalam" TargetMode="External"/><Relationship Id="rId357" Type="http://schemas.openxmlformats.org/officeDocument/2006/relationships/hyperlink" Target="http://en.wikipedia.org/wiki/Meghad%C5%ABta" TargetMode="External"/><Relationship Id="rId358" Type="http://schemas.openxmlformats.org/officeDocument/2006/relationships/hyperlink" Target="http://en.wikipedia.org/wiki/Matigan-i_Hazar_Datista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Sumerian_literature" TargetMode="External"/><Relationship Id="rId3" Type="http://schemas.openxmlformats.org/officeDocument/2006/relationships/hyperlink" Target="http://en.wikipedia.org/wiki/Akkadian_literature" TargetMode="External"/><Relationship Id="rId4" Type="http://schemas.openxmlformats.org/officeDocument/2006/relationships/hyperlink" Target="http://en.wikipedia.org/wiki/Ancient_Egyptian_literature" TargetMode="External"/><Relationship Id="rId5" Type="http://schemas.openxmlformats.org/officeDocument/2006/relationships/hyperlink" Target="http://en.wikipedia.org/wiki/Hittite_texts" TargetMode="External"/><Relationship Id="rId6" Type="http://schemas.openxmlformats.org/officeDocument/2006/relationships/hyperlink" Target="http://en.wikipedia.org/wiki/Vedic_Sanskrit" TargetMode="External"/><Relationship Id="rId7" Type="http://schemas.openxmlformats.org/officeDocument/2006/relationships/hyperlink" Target="http://en.wikipedia.org/wiki/Ancient_literature" TargetMode="External"/><Relationship Id="rId8" Type="http://schemas.openxmlformats.org/officeDocument/2006/relationships/hyperlink" Target="http://en.wikipedia.org/wiki/Sumerian_language" TargetMode="External"/><Relationship Id="rId9" Type="http://schemas.openxmlformats.org/officeDocument/2006/relationships/hyperlink" Target="http://en.wikipedia.org/wiki/Enheduanna" TargetMode="External"/><Relationship Id="rId359" Type="http://schemas.openxmlformats.org/officeDocument/2006/relationships/hyperlink" Target="http://en.wikipedia.org/wiki/Frahang-i_Oim-evak" TargetMode="External"/><Relationship Id="rId80" Type="http://schemas.openxmlformats.org/officeDocument/2006/relationships/hyperlink" Target="http://en.wikipedia.org/wiki/7th_century_BC_in_poetry" TargetMode="External"/><Relationship Id="rId81" Type="http://schemas.openxmlformats.org/officeDocument/2006/relationships/hyperlink" Target="http://en.wikipedia.org/wiki/6th_century_BC_in_poetry" TargetMode="External"/><Relationship Id="rId82" Type="http://schemas.openxmlformats.org/officeDocument/2006/relationships/hyperlink" Target="http://en.wikipedia.org/wiki/5th_century_BC_in_poetry" TargetMode="External"/><Relationship Id="rId83" Type="http://schemas.openxmlformats.org/officeDocument/2006/relationships/hyperlink" Target="http://en.wikipedia.org/wiki/4th_century_BC_in_poetry" TargetMode="External"/><Relationship Id="rId84" Type="http://schemas.openxmlformats.org/officeDocument/2006/relationships/hyperlink" Target="http://en.wikipedia.org/wiki/3rd_century_BC_in_poetry" TargetMode="External"/><Relationship Id="rId85" Type="http://schemas.openxmlformats.org/officeDocument/2006/relationships/hyperlink" Target="http://en.wikipedia.org/wiki/2nd_century_BC_in_poetry" TargetMode="External"/><Relationship Id="rId86" Type="http://schemas.openxmlformats.org/officeDocument/2006/relationships/hyperlink" Target="http://en.wikipedia.org/wiki/1st_century_BC_in_poetry" TargetMode="External"/><Relationship Id="rId87" Type="http://schemas.openxmlformats.org/officeDocument/2006/relationships/hyperlink" Target="http://en.wikipedia.org/wiki/Epic_Cycle" TargetMode="External"/><Relationship Id="rId88" Type="http://schemas.openxmlformats.org/officeDocument/2006/relationships/hyperlink" Target="http://en.wikipedia.org/wiki/Iliad" TargetMode="External"/><Relationship Id="rId89" Type="http://schemas.openxmlformats.org/officeDocument/2006/relationships/hyperlink" Target="http://en.wikipedia.org/wiki/Odyssey" TargetMode="External"/><Relationship Id="rId180" Type="http://schemas.openxmlformats.org/officeDocument/2006/relationships/hyperlink" Target="http://en.wikipedia.org/wiki/Tao_Te_Ching" TargetMode="External"/><Relationship Id="rId181" Type="http://schemas.openxmlformats.org/officeDocument/2006/relationships/hyperlink" Target="http://en.wikipedia.org/wiki/Zhuangzi" TargetMode="External"/><Relationship Id="rId182" Type="http://schemas.openxmlformats.org/officeDocument/2006/relationships/hyperlink" Target="http://en.wikipedia.org/wiki/Zhuangzi_(book)" TargetMode="External"/><Relationship Id="rId183" Type="http://schemas.openxmlformats.org/officeDocument/2006/relationships/hyperlink" Target="http://en.wikipedia.org/wiki/Mencius" TargetMode="External"/><Relationship Id="rId184" Type="http://schemas.openxmlformats.org/officeDocument/2006/relationships/hyperlink" Target="http://en.wikipedia.org/wiki/Mencius_(book)" TargetMode="External"/><Relationship Id="rId185" Type="http://schemas.openxmlformats.org/officeDocument/2006/relationships/hyperlink" Target="http://en.wikipedia.org/wiki/Xenophon" TargetMode="External"/><Relationship Id="rId186" Type="http://schemas.openxmlformats.org/officeDocument/2006/relationships/hyperlink" Target="http://en.wikipedia.org/wiki/Anabasis_(Xenophon)" TargetMode="External"/><Relationship Id="rId187" Type="http://schemas.openxmlformats.org/officeDocument/2006/relationships/hyperlink" Target="http://en.wikipedia.org/wiki/Cyropaedia_(Xenophon)" TargetMode="External"/><Relationship Id="rId188" Type="http://schemas.openxmlformats.org/officeDocument/2006/relationships/hyperlink" Target="http://en.wikipedia.org/wiki/Aristotle" TargetMode="External"/><Relationship Id="rId189" Type="http://schemas.openxmlformats.org/officeDocument/2006/relationships/hyperlink" Target="http://en.wikipedia.org/wiki/Nicomachean_Ethics" TargetMode="External"/><Relationship Id="rId270" Type="http://schemas.openxmlformats.org/officeDocument/2006/relationships/hyperlink" Target="http://en.wikipedia.org/wiki/Quintus_Cornificius" TargetMode="External"/><Relationship Id="rId20" Type="http://schemas.openxmlformats.org/officeDocument/2006/relationships/hyperlink" Target="http://en.wikipedia.org/wiki/Palermo_stone" TargetMode="External"/><Relationship Id="rId21" Type="http://schemas.openxmlformats.org/officeDocument/2006/relationships/hyperlink" Target="http://en.wikipedia.org/wiki/The_Maxims_of_Ptahhotep" TargetMode="External"/><Relationship Id="rId22" Type="http://schemas.openxmlformats.org/officeDocument/2006/relationships/hyperlink" Target="http://en.wikipedia.org/wiki/En-hedu-ana" TargetMode="External"/><Relationship Id="rId23" Type="http://schemas.openxmlformats.org/officeDocument/2006/relationships/hyperlink" Target="http://en.wikipedia.org/wiki/Epic_of_Gilgamesh" TargetMode="External"/><Relationship Id="rId24" Type="http://schemas.openxmlformats.org/officeDocument/2006/relationships/hyperlink" Target="http://en.wikipedia.org/wiki/Akkadian_Empire" TargetMode="External"/><Relationship Id="rId25" Type="http://schemas.openxmlformats.org/officeDocument/2006/relationships/hyperlink" Target="http://en.wikipedia.org/wiki/Debate_between_Bird_and_Fish" TargetMode="External"/><Relationship Id="rId26" Type="http://schemas.openxmlformats.org/officeDocument/2006/relationships/hyperlink" Target="http://en.wikipedia.org/wiki/Code_of_Ur-Nammu" TargetMode="External"/><Relationship Id="rId27" Type="http://schemas.openxmlformats.org/officeDocument/2006/relationships/hyperlink" Target="http://en.wikipedia.org/wiki/Coffin_Texts" TargetMode="External"/><Relationship Id="rId28" Type="http://schemas.openxmlformats.org/officeDocument/2006/relationships/hyperlink" Target="http://en.wikipedia.org/wiki/Lament_for_Ur" TargetMode="External"/><Relationship Id="rId29" Type="http://schemas.openxmlformats.org/officeDocument/2006/relationships/hyperlink" Target="http://en.wikipedia.org/wiki/Enmerkar_and_the_Lord_of_Aratta" TargetMode="External"/><Relationship Id="rId271" Type="http://schemas.openxmlformats.org/officeDocument/2006/relationships/hyperlink" Target="http://en.wikipedia.org/wiki/Pali_literature" TargetMode="External"/><Relationship Id="rId272" Type="http://schemas.openxmlformats.org/officeDocument/2006/relationships/hyperlink" Target="http://en.wikipedia.org/wiki/Tipitaka" TargetMode="External"/><Relationship Id="rId273" Type="http://schemas.openxmlformats.org/officeDocument/2006/relationships/hyperlink" Target="http://en.wikipedia.org/wiki/Cicero" TargetMode="External"/><Relationship Id="rId274" Type="http://schemas.openxmlformats.org/officeDocument/2006/relationships/hyperlink" Target="http://en.wikipedia.org/wiki/Catiline_Orations" TargetMode="External"/><Relationship Id="rId120" Type="http://schemas.openxmlformats.org/officeDocument/2006/relationships/hyperlink" Target="http://en.wikipedia.org/wiki/Mahabharata" TargetMode="External"/><Relationship Id="rId121" Type="http://schemas.openxmlformats.org/officeDocument/2006/relationships/hyperlink" Target="http://en.wikipedia.org/wiki/Ramayana" TargetMode="External"/><Relationship Id="rId122" Type="http://schemas.openxmlformats.org/officeDocument/2006/relationships/hyperlink" Target="http://en.wikipedia.org/wiki/Yasht" TargetMode="External"/><Relationship Id="rId123" Type="http://schemas.openxmlformats.org/officeDocument/2006/relationships/hyperlink" Target="http://en.wikipedia.org/wiki/Spring_and_Autumn_Annals" TargetMode="External"/><Relationship Id="rId124" Type="http://schemas.openxmlformats.org/officeDocument/2006/relationships/hyperlink" Target="http://en.wikipedia.org/wiki/Lu_(state)" TargetMode="External"/><Relationship Id="rId125" Type="http://schemas.openxmlformats.org/officeDocument/2006/relationships/hyperlink" Target="http://en.wikipedia.org/wiki/Confucius" TargetMode="External"/><Relationship Id="rId126" Type="http://schemas.openxmlformats.org/officeDocument/2006/relationships/hyperlink" Target="http://en.wikipedia.org/wiki/Analects" TargetMode="External"/><Relationship Id="rId127" Type="http://schemas.openxmlformats.org/officeDocument/2006/relationships/hyperlink" Target="http://en.wikipedia.org/wiki/Book_of_Rites" TargetMode="External"/><Relationship Id="rId128" Type="http://schemas.openxmlformats.org/officeDocument/2006/relationships/hyperlink" Target="http://en.wikipedia.org/wiki/Zuo_Zhuan" TargetMode="External"/><Relationship Id="rId129" Type="http://schemas.openxmlformats.org/officeDocument/2006/relationships/hyperlink" Target="http://en.wikipedia.org/wiki/Pindar" TargetMode="External"/><Relationship Id="rId210" Type="http://schemas.openxmlformats.org/officeDocument/2006/relationships/hyperlink" Target="http://en.wikipedia.org/wiki/Historia_Plantarum" TargetMode="External"/><Relationship Id="rId211" Type="http://schemas.openxmlformats.org/officeDocument/2006/relationships/hyperlink" Target="http://en.wikipedia.org/wiki/Etruscan_language" TargetMode="External"/><Relationship Id="rId212" Type="http://schemas.openxmlformats.org/officeDocument/2006/relationships/hyperlink" Target="http://en.wikipedia.org/wiki/Liber_Linteus_Zagrabiensis" TargetMode="External"/><Relationship Id="rId213" Type="http://schemas.openxmlformats.org/officeDocument/2006/relationships/hyperlink" Target="http://en.wikipedia.org/wiki/Panchatantra" TargetMode="External"/><Relationship Id="rId214" Type="http://schemas.openxmlformats.org/officeDocument/2006/relationships/hyperlink" Target="http://en.wikipedia.org/wiki/Vishnu_Sarma" TargetMode="External"/><Relationship Id="rId215" Type="http://schemas.openxmlformats.org/officeDocument/2006/relationships/hyperlink" Target="http://en.wikipedia.org/wiki/Tamil_literature" TargetMode="External"/><Relationship Id="rId216" Type="http://schemas.openxmlformats.org/officeDocument/2006/relationships/hyperlink" Target="http://en.wikipedia.org/wiki/Sangam_literature" TargetMode="External"/><Relationship Id="rId217" Type="http://schemas.openxmlformats.org/officeDocument/2006/relationships/hyperlink" Target="http://en.wikipedia.org/wiki/Tolk%C4%81ppiyam" TargetMode="External"/><Relationship Id="rId218" Type="http://schemas.openxmlformats.org/officeDocument/2006/relationships/hyperlink" Target="http://en.wikipedia.org/wiki/Ecclesiastes" TargetMode="External"/><Relationship Id="rId219" Type="http://schemas.openxmlformats.org/officeDocument/2006/relationships/hyperlink" Target="http://en.wikipedia.org/wiki/Apollonius_of_Rhodes" TargetMode="External"/><Relationship Id="rId275" Type="http://schemas.openxmlformats.org/officeDocument/2006/relationships/hyperlink" Target="http://en.wikipedia.org/wiki/Pro_Caelio" TargetMode="External"/><Relationship Id="rId276" Type="http://schemas.openxmlformats.org/officeDocument/2006/relationships/hyperlink" Target="http://en.wikipedia.org/wiki/Dream_of_Scipio" TargetMode="External"/><Relationship Id="rId277" Type="http://schemas.openxmlformats.org/officeDocument/2006/relationships/hyperlink" Target="http://en.wikipedia.org/wiki/Julius_Caesar" TargetMode="External"/><Relationship Id="rId278" Type="http://schemas.openxmlformats.org/officeDocument/2006/relationships/hyperlink" Target="http://en.wikipedia.org/wiki/Commentarii_de_Bello_Gallico" TargetMode="External"/><Relationship Id="rId279" Type="http://schemas.openxmlformats.org/officeDocument/2006/relationships/hyperlink" Target="http://en.wikipedia.org/wiki/Virgil" TargetMode="External"/><Relationship Id="rId300" Type="http://schemas.openxmlformats.org/officeDocument/2006/relationships/hyperlink" Target="http://en.wikipedia.org/wiki/Classical_Latin" TargetMode="External"/><Relationship Id="rId301" Type="http://schemas.openxmlformats.org/officeDocument/2006/relationships/hyperlink" Target="http://en.wikipedia.org/wiki/Tacitus" TargetMode="External"/><Relationship Id="rId302" Type="http://schemas.openxmlformats.org/officeDocument/2006/relationships/hyperlink" Target="http://en.wikipedia.org/wiki/Germania_(book)" TargetMode="External"/><Relationship Id="rId303" Type="http://schemas.openxmlformats.org/officeDocument/2006/relationships/hyperlink" Target="http://en.wikipedia.org/wiki/Ovid" TargetMode="External"/><Relationship Id="rId304" Type="http://schemas.openxmlformats.org/officeDocument/2006/relationships/hyperlink" Target="http://en.wikipedia.org/wiki/Metamorphoses" TargetMode="External"/><Relationship Id="rId305" Type="http://schemas.openxmlformats.org/officeDocument/2006/relationships/hyperlink" Target="http://en.wikipedia.org/wiki/Pliny_the_Elder" TargetMode="External"/><Relationship Id="rId306" Type="http://schemas.openxmlformats.org/officeDocument/2006/relationships/hyperlink" Target="http://en.wikipedia.org/wiki/Natural_History_(Pliny)" TargetMode="External"/><Relationship Id="rId307" Type="http://schemas.openxmlformats.org/officeDocument/2006/relationships/hyperlink" Target="http://en.wikipedia.org/wiki/Petronius" TargetMode="External"/><Relationship Id="rId308" Type="http://schemas.openxmlformats.org/officeDocument/2006/relationships/hyperlink" Target="http://en.wikipedia.org/wiki/Satyricon" TargetMode="External"/><Relationship Id="rId309" Type="http://schemas.openxmlformats.org/officeDocument/2006/relationships/hyperlink" Target="http://en.wikipedia.org/wiki/Seneca_the_Younger" TargetMode="External"/><Relationship Id="rId360" Type="http://schemas.openxmlformats.org/officeDocument/2006/relationships/hyperlink" Target="http://en.wikipedia.org/wiki/Publius_Flavius_Vegetius_Renatus" TargetMode="External"/><Relationship Id="rId361" Type="http://schemas.openxmlformats.org/officeDocument/2006/relationships/hyperlink" Target="http://en.wikipedia.org/wiki/De_Re_Militari" TargetMode="External"/><Relationship Id="rId362" Type="http://schemas.openxmlformats.org/officeDocument/2006/relationships/hyperlink" Target="http://en.wikipedia.org/wiki/City_of_God_(book)" TargetMode="External"/><Relationship Id="rId363" Type="http://schemas.openxmlformats.org/officeDocument/2006/relationships/hyperlink" Target="http://en.wikipedia.org/wiki/Paulus_Orosius" TargetMode="External"/><Relationship Id="rId364" Type="http://schemas.openxmlformats.org/officeDocument/2006/relationships/hyperlink" Target="http://en.wikipedia.org/wiki/Jerome" TargetMode="External"/><Relationship Id="rId365" Type="http://schemas.openxmlformats.org/officeDocument/2006/relationships/hyperlink" Target="http://en.wikipedia.org/wiki/Vulgate" TargetMode="External"/><Relationship Id="rId366" Type="http://schemas.openxmlformats.org/officeDocument/2006/relationships/hyperlink" Target="http://en.wikipedia.org/wiki/Prudentius" TargetMode="External"/><Relationship Id="rId367" Type="http://schemas.openxmlformats.org/officeDocument/2006/relationships/hyperlink" Target="http://en.wikipedia.org/wiki/Psychomachia" TargetMode="External"/><Relationship Id="rId368" Type="http://schemas.openxmlformats.org/officeDocument/2006/relationships/hyperlink" Target="http://en.wikipedia.org/wiki/Consentius" TargetMode="External"/><Relationship Id="rId369" Type="http://schemas.openxmlformats.org/officeDocument/2006/relationships/hyperlink" Target="http://en.wikipedia.org/wiki/Pseudo-Dionysius_the_Areopagite" TargetMode="External"/><Relationship Id="rId90" Type="http://schemas.openxmlformats.org/officeDocument/2006/relationships/hyperlink" Target="http://en.wikipedia.org/wiki/Brahmana" TargetMode="External"/><Relationship Id="rId91" Type="http://schemas.openxmlformats.org/officeDocument/2006/relationships/hyperlink" Target="http://en.wikipedia.org/wiki/Hebrew_Bible" TargetMode="External"/><Relationship Id="rId92" Type="http://schemas.openxmlformats.org/officeDocument/2006/relationships/hyperlink" Target="http://en.wikipedia.org/wiki/Book_of_Nahum" TargetMode="External"/><Relationship Id="rId93" Type="http://schemas.openxmlformats.org/officeDocument/2006/relationships/hyperlink" Target="http://en.wikipedia.org/wiki/Book_of_Hosea" TargetMode="External"/><Relationship Id="rId94" Type="http://schemas.openxmlformats.org/officeDocument/2006/relationships/hyperlink" Target="http://en.wikipedia.org/wiki/Book_of_Amos" TargetMode="External"/><Relationship Id="rId95" Type="http://schemas.openxmlformats.org/officeDocument/2006/relationships/hyperlink" Target="http://en.wikipedia.org/wiki/Book_of_Isaiah" TargetMode="External"/><Relationship Id="rId96" Type="http://schemas.openxmlformats.org/officeDocument/2006/relationships/hyperlink" Target="http://en.wikipedia.org/wiki/Hesiod" TargetMode="External"/><Relationship Id="rId97" Type="http://schemas.openxmlformats.org/officeDocument/2006/relationships/hyperlink" Target="http://en.wikipedia.org/wiki/Theogony" TargetMode="External"/><Relationship Id="rId98" Type="http://schemas.openxmlformats.org/officeDocument/2006/relationships/hyperlink" Target="http://en.wikipedia.org/wiki/Works_and_Days" TargetMode="External"/><Relationship Id="rId99" Type="http://schemas.openxmlformats.org/officeDocument/2006/relationships/hyperlink" Target="http://en.wikipedia.org/wiki/Archilochus" TargetMode="External"/><Relationship Id="rId190" Type="http://schemas.openxmlformats.org/officeDocument/2006/relationships/hyperlink" Target="http://en.wikipedia.org/wiki/Metaphysics" TargetMode="External"/><Relationship Id="rId191" Type="http://schemas.openxmlformats.org/officeDocument/2006/relationships/hyperlink" Target="http://en.wikipedia.org/wiki/Plato" TargetMode="External"/><Relationship Id="rId192" Type="http://schemas.openxmlformats.org/officeDocument/2006/relationships/hyperlink" Target="http://en.wikipedia.org/wiki/Euthyphro" TargetMode="External"/><Relationship Id="rId193" Type="http://schemas.openxmlformats.org/officeDocument/2006/relationships/hyperlink" Target="http://en.wikipedia.org/wiki/Plato's_Apology" TargetMode="External"/><Relationship Id="rId194" Type="http://schemas.openxmlformats.org/officeDocument/2006/relationships/hyperlink" Target="http://en.wikipedia.org/wiki/Crito" TargetMode="External"/><Relationship Id="rId195" Type="http://schemas.openxmlformats.org/officeDocument/2006/relationships/hyperlink" Target="http://en.wikipedia.org/wiki/Theaetetus_(dialogue)" TargetMode="External"/><Relationship Id="rId196" Type="http://schemas.openxmlformats.org/officeDocument/2006/relationships/hyperlink" Target="http://en.wikipedia.org/wiki/Parmenides_(dialogue)" TargetMode="External"/><Relationship Id="rId197" Type="http://schemas.openxmlformats.org/officeDocument/2006/relationships/hyperlink" Target="http://en.wikipedia.org/wiki/Symposium_(Plato)" TargetMode="External"/><Relationship Id="rId198" Type="http://schemas.openxmlformats.org/officeDocument/2006/relationships/hyperlink" Target="http://en.wikipedia.org/wiki/Phaedrus_(Plato)" TargetMode="External"/><Relationship Id="rId199" Type="http://schemas.openxmlformats.org/officeDocument/2006/relationships/hyperlink" Target="http://en.wikipedia.org/wiki/Protagoras_(dialogue)" TargetMode="External"/><Relationship Id="rId280" Type="http://schemas.openxmlformats.org/officeDocument/2006/relationships/hyperlink" Target="http://en.wikipedia.org/wiki/Eclogues" TargetMode="External"/><Relationship Id="rId30" Type="http://schemas.openxmlformats.org/officeDocument/2006/relationships/hyperlink" Target="http://en.wikipedia.org/wiki/Laws_of_Eshnunna" TargetMode="External"/><Relationship Id="rId31" Type="http://schemas.openxmlformats.org/officeDocument/2006/relationships/hyperlink" Target="http://en.wikipedia.org/wiki/Lipit-Ishtar" TargetMode="External"/><Relationship Id="rId32" Type="http://schemas.openxmlformats.org/officeDocument/2006/relationships/hyperlink" Target="http://en.wikipedia.org/wiki/Kultepe_texts" TargetMode="External"/><Relationship Id="rId33" Type="http://schemas.openxmlformats.org/officeDocument/2006/relationships/hyperlink" Target="http://en.wikipedia.org/wiki/Story_of_Sinuhe" TargetMode="External"/><Relationship Id="rId34" Type="http://schemas.openxmlformats.org/officeDocument/2006/relationships/hyperlink" Target="http://en.wikipedia.org/wiki/Hieratic" TargetMode="External"/><Relationship Id="rId35" Type="http://schemas.openxmlformats.org/officeDocument/2006/relationships/hyperlink" Target="http://en.wikipedia.org/wiki/Eridu_Genesis" TargetMode="External"/><Relationship Id="rId36" Type="http://schemas.openxmlformats.org/officeDocument/2006/relationships/hyperlink" Target="http://en.wikipedia.org/wiki/En%C3%BBma_Eli%C5%A1" TargetMode="External"/><Relationship Id="rId37" Type="http://schemas.openxmlformats.org/officeDocument/2006/relationships/hyperlink" Target="http://en.wikipedia.org/wiki/Atra-Hasis" TargetMode="External"/><Relationship Id="rId38" Type="http://schemas.openxmlformats.org/officeDocument/2006/relationships/hyperlink" Target="http://en.wikipedia.org/wiki/Code_of_Hammurabi" TargetMode="External"/><Relationship Id="rId39" Type="http://schemas.openxmlformats.org/officeDocument/2006/relationships/hyperlink" Target="http://en.wikipedia.org/wiki/Mari,_Syria" TargetMode="External"/><Relationship Id="rId281" Type="http://schemas.openxmlformats.org/officeDocument/2006/relationships/hyperlink" Target="http://en.wikipedia.org/wiki/Georgics" TargetMode="External"/><Relationship Id="rId282" Type="http://schemas.openxmlformats.org/officeDocument/2006/relationships/hyperlink" Target="http://en.wikipedia.org/wiki/Aeneid" TargetMode="External"/><Relationship Id="rId283" Type="http://schemas.openxmlformats.org/officeDocument/2006/relationships/hyperlink" Target="http://en.wikipedia.org/wiki/Lucretius" TargetMode="External"/><Relationship Id="rId284" Type="http://schemas.openxmlformats.org/officeDocument/2006/relationships/hyperlink" Target="http://en.wikipedia.org/wiki/On_the_Nature_of_Things" TargetMode="External"/><Relationship Id="rId130" Type="http://schemas.openxmlformats.org/officeDocument/2006/relationships/hyperlink" Target="http://en.wikipedia.org/wiki/Ode" TargetMode="External"/><Relationship Id="rId131" Type="http://schemas.openxmlformats.org/officeDocument/2006/relationships/hyperlink" Target="http://en.wikipedia.org/wiki/Herodotus" TargetMode="External"/><Relationship Id="rId132" Type="http://schemas.openxmlformats.org/officeDocument/2006/relationships/hyperlink" Target="http://en.wikipedia.org/wiki/The_Histories_of_Herodotus" TargetMode="External"/><Relationship Id="rId133" Type="http://schemas.openxmlformats.org/officeDocument/2006/relationships/hyperlink" Target="http://en.wikipedia.org/wiki/Thucydides" TargetMode="External"/><Relationship Id="rId220" Type="http://schemas.openxmlformats.org/officeDocument/2006/relationships/hyperlink" Target="http://en.wikipedia.org/wiki/Argonautica" TargetMode="External"/><Relationship Id="rId221" Type="http://schemas.openxmlformats.org/officeDocument/2006/relationships/hyperlink" Target="http://en.wikipedia.org/wiki/Callimachus" TargetMode="External"/><Relationship Id="rId222" Type="http://schemas.openxmlformats.org/officeDocument/2006/relationships/hyperlink" Target="http://en.wikipedia.org/wiki/Manetho" TargetMode="External"/><Relationship Id="rId223" Type="http://schemas.openxmlformats.org/officeDocument/2006/relationships/hyperlink" Target="http://en.wikipedia.org/wiki/Aegyptiaca" TargetMode="External"/><Relationship Id="rId224" Type="http://schemas.openxmlformats.org/officeDocument/2006/relationships/hyperlink" Target="http://en.wikipedia.org/wiki/Theocritus" TargetMode="External"/><Relationship Id="rId225" Type="http://schemas.openxmlformats.org/officeDocument/2006/relationships/hyperlink" Target="http://en.wikipedia.org/wiki/Old_Latin" TargetMode="External"/><Relationship Id="rId226" Type="http://schemas.openxmlformats.org/officeDocument/2006/relationships/hyperlink" Target="http://en.wikipedia.org/wiki/Livius_Andronicus" TargetMode="External"/><Relationship Id="rId227" Type="http://schemas.openxmlformats.org/officeDocument/2006/relationships/hyperlink" Target="http://en.wikipedia.org/wiki/Gnaeus_Naevius" TargetMode="External"/><Relationship Id="rId228" Type="http://schemas.openxmlformats.org/officeDocument/2006/relationships/hyperlink" Target="http://en.wikipedia.org/wiki/Plautus" TargetMode="External"/><Relationship Id="rId229" Type="http://schemas.openxmlformats.org/officeDocument/2006/relationships/hyperlink" Target="http://en.wikipedia.org/wiki/Poenulus" TargetMode="External"/><Relationship Id="rId134" Type="http://schemas.openxmlformats.org/officeDocument/2006/relationships/hyperlink" Target="http://en.wikipedia.org/wiki/History_of_the_Peloponnesian_War" TargetMode="External"/><Relationship Id="rId135" Type="http://schemas.openxmlformats.org/officeDocument/2006/relationships/hyperlink" Target="http://en.wikipedia.org/wiki/Aeschylus" TargetMode="External"/><Relationship Id="rId136" Type="http://schemas.openxmlformats.org/officeDocument/2006/relationships/hyperlink" Target="http://en.wikipedia.org/wiki/The_Suppliants_(Aeschylus)" TargetMode="External"/><Relationship Id="rId137" Type="http://schemas.openxmlformats.org/officeDocument/2006/relationships/hyperlink" Target="http://en.wikipedia.org/wiki/The_Persians" TargetMode="External"/><Relationship Id="rId138" Type="http://schemas.openxmlformats.org/officeDocument/2006/relationships/hyperlink" Target="http://en.wikipedia.org/wiki/Seven_Against_Thebes" TargetMode="External"/><Relationship Id="rId139" Type="http://schemas.openxmlformats.org/officeDocument/2006/relationships/hyperlink" Target="http://en.wikipedia.org/wiki/Oresteia" TargetMode="External"/><Relationship Id="rId285" Type="http://schemas.openxmlformats.org/officeDocument/2006/relationships/hyperlink" Target="http://en.wikipedia.org/wiki/Livy" TargetMode="External"/><Relationship Id="rId286" Type="http://schemas.openxmlformats.org/officeDocument/2006/relationships/hyperlink" Target="http://en.wikipedia.org/wiki/Ab_Urbe_Condita_(book)" TargetMode="External"/><Relationship Id="rId287" Type="http://schemas.openxmlformats.org/officeDocument/2006/relationships/hyperlink" Target="http://en.wikipedia.org/wiki/Middle_Persian_literature" TargetMode="External"/><Relationship Id="rId288" Type="http://schemas.openxmlformats.org/officeDocument/2006/relationships/hyperlink" Target="http://en.wikipedia.org/wiki/1st_century_in_poetry" TargetMode="External"/><Relationship Id="rId289" Type="http://schemas.openxmlformats.org/officeDocument/2006/relationships/hyperlink" Target="http://en.wikipedia.org/wiki/2nd_century_in_poetry" TargetMode="External"/><Relationship Id="rId310" Type="http://schemas.openxmlformats.org/officeDocument/2006/relationships/hyperlink" Target="http://en.wikipedia.org/wiki/Phaedra_(Seneca)" TargetMode="External"/><Relationship Id="rId311" Type="http://schemas.openxmlformats.org/officeDocument/2006/relationships/hyperlink" Target="http://en.wikipedia.org/wiki/A%C5%9Bvagho%E1%B9%A3a" TargetMode="External"/><Relationship Id="rId312" Type="http://schemas.openxmlformats.org/officeDocument/2006/relationships/hyperlink" Target="http://en.wikipedia.org/wiki/Buddhacharita" TargetMode="External"/><Relationship Id="rId313" Type="http://schemas.openxmlformats.org/officeDocument/2006/relationships/hyperlink" Target="http://en.wikipedia.org/wiki/Yadegar-e_Zariran" TargetMode="External"/><Relationship Id="rId314" Type="http://schemas.openxmlformats.org/officeDocument/2006/relationships/hyperlink" Target="http://en.wikipedia.org/wiki/Visperad" TargetMode="External"/><Relationship Id="rId315" Type="http://schemas.openxmlformats.org/officeDocument/2006/relationships/hyperlink" Target="http://en.wikipedia.org/wiki/Drakht-i_Asurig" TargetMode="External"/><Relationship Id="rId316" Type="http://schemas.openxmlformats.org/officeDocument/2006/relationships/hyperlink" Target="http://en.wikipedia.org/wiki/Arrian" TargetMode="External"/><Relationship Id="rId317" Type="http://schemas.openxmlformats.org/officeDocument/2006/relationships/hyperlink" Target="http://en.wikipedia.org/wiki/Anabasis_Alexandri" TargetMode="External"/><Relationship Id="rId318" Type="http://schemas.openxmlformats.org/officeDocument/2006/relationships/hyperlink" Target="http://en.wikipedia.org/wiki/Marcus_Aurelius" TargetMode="External"/><Relationship Id="rId319" Type="http://schemas.openxmlformats.org/officeDocument/2006/relationships/hyperlink" Target="http://en.wikipedia.org/wiki/Meditations" TargetMode="External"/><Relationship Id="rId370" Type="http://schemas.openxmlformats.org/officeDocument/2006/relationships/hyperlink" Target="http://en.wikipedia.org/wiki/De_Coelesti_Hierarchia" TargetMode="External"/><Relationship Id="rId371" Type="http://schemas.openxmlformats.org/officeDocument/2006/relationships/hyperlink" Target="http://en.wikipedia.org/wiki/Boethius" TargetMode="External"/><Relationship Id="rId372" Type="http://schemas.openxmlformats.org/officeDocument/2006/relationships/hyperlink" Target="http://en.wikipedia.org/wiki/De_consolatione_philosophiae" TargetMode="External"/><Relationship Id="rId290" Type="http://schemas.openxmlformats.org/officeDocument/2006/relationships/hyperlink" Target="http://en.wikipedia.org/wiki/3rd_century_in_poetry" TargetMode="External"/><Relationship Id="rId291" Type="http://schemas.openxmlformats.org/officeDocument/2006/relationships/hyperlink" Target="http://en.wikipedia.org/wiki/Ban_Gu" TargetMode="External"/><Relationship Id="rId292" Type="http://schemas.openxmlformats.org/officeDocument/2006/relationships/hyperlink" Target="http://en.wikipedia.org/wiki/Book_of_Han" TargetMode="External"/><Relationship Id="rId293" Type="http://schemas.openxmlformats.org/officeDocument/2006/relationships/hyperlink" Target="http://en.wikipedia.org/wiki/Plutarch" TargetMode="External"/><Relationship Id="rId294" Type="http://schemas.openxmlformats.org/officeDocument/2006/relationships/hyperlink" Target="http://en.wikipedia.org/wiki/Lives_of_the_Noble_Greeks_and_Romans" TargetMode="External"/><Relationship Id="rId295" Type="http://schemas.openxmlformats.org/officeDocument/2006/relationships/hyperlink" Target="http://en.wikipedia.org/wiki/Josephus" TargetMode="External"/><Relationship Id="rId296" Type="http://schemas.openxmlformats.org/officeDocument/2006/relationships/hyperlink" Target="http://en.wikipedia.org/wiki/The_Jewish_War" TargetMode="External"/><Relationship Id="rId40" Type="http://schemas.openxmlformats.org/officeDocument/2006/relationships/hyperlink" Target="http://en.wikipedia.org/wiki/Zimrilim" TargetMode="External"/><Relationship Id="rId41" Type="http://schemas.openxmlformats.org/officeDocument/2006/relationships/hyperlink" Target="http://en.wikipedia.org/wiki/Anitta" TargetMode="External"/><Relationship Id="rId42" Type="http://schemas.openxmlformats.org/officeDocument/2006/relationships/hyperlink" Target="http://en.wikipedia.org/wiki/Westcar_Papyrus" TargetMode="External"/><Relationship Id="rId43" Type="http://schemas.openxmlformats.org/officeDocument/2006/relationships/hyperlink" Target="http://en.wikipedia.org/wiki/Ipuwer_Papyrus" TargetMode="External"/><Relationship Id="rId44" Type="http://schemas.openxmlformats.org/officeDocument/2006/relationships/hyperlink" Target="http://en.wikipedia.org/wiki/Rigveda" TargetMode="External"/><Relationship Id="rId45" Type="http://schemas.openxmlformats.org/officeDocument/2006/relationships/hyperlink" Target="http://en.wikipedia.org/wiki/Code_of_the_Nesilim" TargetMode="External"/><Relationship Id="rId46" Type="http://schemas.openxmlformats.org/officeDocument/2006/relationships/hyperlink" Target="http://en.wikipedia.org/wiki/Poor_Man_of_Nippur" TargetMode="External"/><Relationship Id="rId47" Type="http://schemas.openxmlformats.org/officeDocument/2006/relationships/hyperlink" Target="http://en.wikipedia.org/wiki/Hittite_military_oath" TargetMode="External"/><Relationship Id="rId48" Type="http://schemas.openxmlformats.org/officeDocument/2006/relationships/hyperlink" Target="http://en.wikipedia.org/wiki/Dynasty_of_Dunnum" TargetMode="External"/><Relationship Id="rId49" Type="http://schemas.openxmlformats.org/officeDocument/2006/relationships/hyperlink" Target="http://en.wikipedia.org/wiki/Torah" TargetMode="External"/><Relationship Id="rId297" Type="http://schemas.openxmlformats.org/officeDocument/2006/relationships/hyperlink" Target="http://en.wikipedia.org/wiki/Antiquities_of_the_Jews" TargetMode="External"/><Relationship Id="rId298" Type="http://schemas.openxmlformats.org/officeDocument/2006/relationships/hyperlink" Target="http://en.wikipedia.org/wiki/Against_Apion" TargetMode="External"/><Relationship Id="rId299" Type="http://schemas.openxmlformats.org/officeDocument/2006/relationships/hyperlink" Target="http://en.wikipedia.org/wiki/New_Testament" TargetMode="External"/><Relationship Id="rId140" Type="http://schemas.openxmlformats.org/officeDocument/2006/relationships/hyperlink" Target="http://en.wikipedia.org/wiki/Sophocles" TargetMode="External"/><Relationship Id="rId141" Type="http://schemas.openxmlformats.org/officeDocument/2006/relationships/hyperlink" Target="http://en.wikipedia.org/wiki/Oedipus_the_King" TargetMode="External"/><Relationship Id="rId142" Type="http://schemas.openxmlformats.org/officeDocument/2006/relationships/hyperlink" Target="http://en.wikipedia.org/wiki/Oedipus_at_Colonus" TargetMode="External"/><Relationship Id="rId143" Type="http://schemas.openxmlformats.org/officeDocument/2006/relationships/hyperlink" Target="http://en.wikipedia.org/wiki/Antigone_(Sophocles)" TargetMode="External"/><Relationship Id="rId144" Type="http://schemas.openxmlformats.org/officeDocument/2006/relationships/hyperlink" Target="http://en.wikipedia.org/wiki/Electra_(Sophocles)" TargetMode="External"/><Relationship Id="rId145" Type="http://schemas.openxmlformats.org/officeDocument/2006/relationships/hyperlink" Target="http://en.wikipedia.org/wiki/Euripides" TargetMode="External"/><Relationship Id="rId146" Type="http://schemas.openxmlformats.org/officeDocument/2006/relationships/hyperlink" Target="http://en.wikipedia.org/wiki/Alcestis_(play)" TargetMode="External"/><Relationship Id="rId147" Type="http://schemas.openxmlformats.org/officeDocument/2006/relationships/hyperlink" Target="http://en.wikipedia.org/wiki/Medea_(play)" TargetMode="External"/><Relationship Id="rId148" Type="http://schemas.openxmlformats.org/officeDocument/2006/relationships/hyperlink" Target="http://en.wikipedia.org/wiki/Heracleidae_(play)" TargetMode="External"/><Relationship Id="rId149" Type="http://schemas.openxmlformats.org/officeDocument/2006/relationships/hyperlink" Target="http://en.wikipedia.org/wiki/Hippolytus_(play)" TargetMode="External"/><Relationship Id="rId230" Type="http://schemas.openxmlformats.org/officeDocument/2006/relationships/hyperlink" Target="http://en.wikipedia.org/wiki/Miles_Gloriosus_(play)" TargetMode="External"/><Relationship Id="rId231" Type="http://schemas.openxmlformats.org/officeDocument/2006/relationships/hyperlink" Target="http://en.wikipedia.org/wiki/Quintus_Fabius_Pictor" TargetMode="External"/><Relationship Id="rId232" Type="http://schemas.openxmlformats.org/officeDocument/2006/relationships/hyperlink" Target="http://en.wikipedia.org/wiki/Lucius_Cincius_Alimentus" TargetMode="External"/><Relationship Id="rId233" Type="http://schemas.openxmlformats.org/officeDocument/2006/relationships/hyperlink" Target="http://en.wikipedia.org/wiki/Vendidad" TargetMode="External"/><Relationship Id="rId234" Type="http://schemas.openxmlformats.org/officeDocument/2006/relationships/hyperlink" Target="http://en.wikipedia.org/wiki/Sima_Qian" TargetMode="External"/><Relationship Id="rId235" Type="http://schemas.openxmlformats.org/officeDocument/2006/relationships/hyperlink" Target="http://en.wikipedia.org/wiki/Records_of_the_Grand_Historian" TargetMode="External"/><Relationship Id="rId236" Type="http://schemas.openxmlformats.org/officeDocument/2006/relationships/hyperlink" Target="http://en.wikipedia.org/wiki/Sirach" TargetMode="External"/><Relationship Id="rId237" Type="http://schemas.openxmlformats.org/officeDocument/2006/relationships/hyperlink" Target="http://en.wikipedia.org/wiki/Polybius" TargetMode="External"/><Relationship Id="rId238" Type="http://schemas.openxmlformats.org/officeDocument/2006/relationships/hyperlink" Target="http://en.wikipedia.org/wiki/The_Histories_(Polybius)" TargetMode="External"/><Relationship Id="rId239" Type="http://schemas.openxmlformats.org/officeDocument/2006/relationships/hyperlink" Target="http://en.wikipedia.org/wiki/Book_of_Wisdom" TargetMode="External"/><Relationship Id="rId320" Type="http://schemas.openxmlformats.org/officeDocument/2006/relationships/hyperlink" Target="http://en.wikipedia.org/wiki/Epictetus" TargetMode="External"/><Relationship Id="rId321" Type="http://schemas.openxmlformats.org/officeDocument/2006/relationships/hyperlink" Target="http://en.wikipedia.org/wiki/Enchiridion_of_Epictetus" TargetMode="External"/><Relationship Id="rId322" Type="http://schemas.openxmlformats.org/officeDocument/2006/relationships/hyperlink" Target="http://en.wikipedia.org/wiki/Ptolemy" TargetMode="External"/><Relationship Id="rId323" Type="http://schemas.openxmlformats.org/officeDocument/2006/relationships/hyperlink" Target="http://en.wikipedia.org/wiki/Almagest" TargetMode="External"/><Relationship Id="rId324" Type="http://schemas.openxmlformats.org/officeDocument/2006/relationships/hyperlink" Target="http://en.wikipedia.org/wiki/Athenaeus" TargetMode="External"/><Relationship Id="rId325" Type="http://schemas.openxmlformats.org/officeDocument/2006/relationships/hyperlink" Target="http://en.wikipedia.org/wiki/Deipnosophistae" TargetMode="External"/><Relationship Id="rId326" Type="http://schemas.openxmlformats.org/officeDocument/2006/relationships/hyperlink" Target="http://en.wikipedia.org/wiki/Pausanias_(geographer)" TargetMode="External"/><Relationship Id="rId327" Type="http://schemas.openxmlformats.org/officeDocument/2006/relationships/hyperlink" Target="http://en.wikipedia.org/wiki/Description_of_Greece" TargetMode="External"/><Relationship Id="rId328" Type="http://schemas.openxmlformats.org/officeDocument/2006/relationships/hyperlink" Target="http://en.wikipedia.org/wiki/Apuleius" TargetMode="External"/><Relationship Id="rId329" Type="http://schemas.openxmlformats.org/officeDocument/2006/relationships/hyperlink" Target="http://en.wikipedia.org/wiki/The_Golden_Ass" TargetMode="External"/><Relationship Id="rId50" Type="http://schemas.openxmlformats.org/officeDocument/2006/relationships/hyperlink" Target="http://en.wikipedia.org/wiki/Pentateuch" TargetMode="External"/><Relationship Id="rId51" Type="http://schemas.openxmlformats.org/officeDocument/2006/relationships/hyperlink" Target="http://en.wikipedia.org/wiki/Nergal" TargetMode="External"/><Relationship Id="rId52" Type="http://schemas.openxmlformats.org/officeDocument/2006/relationships/hyperlink" Target="http://en.wikipedia.org/wiki/Ereshkigal" TargetMode="External"/><Relationship Id="rId53" Type="http://schemas.openxmlformats.org/officeDocument/2006/relationships/hyperlink" Target="http://en.wikipedia.org/wiki/Kurigalzu_I" TargetMode="External"/><Relationship Id="rId54" Type="http://schemas.openxmlformats.org/officeDocument/2006/relationships/hyperlink" Target="http://en.wikipedia.org/wiki/Amarna_letters" TargetMode="External"/><Relationship Id="rId55" Type="http://schemas.openxmlformats.org/officeDocument/2006/relationships/hyperlink" Target="http://en.wikipedia.org/wiki/Great_Hymn_to_the_Aten" TargetMode="External"/><Relationship Id="rId56" Type="http://schemas.openxmlformats.org/officeDocument/2006/relationships/hyperlink" Target="http://en.wikipedia.org/wiki/Book_of_the_Dead" TargetMode="External"/><Relationship Id="rId57" Type="http://schemas.openxmlformats.org/officeDocument/2006/relationships/hyperlink" Target="http://en.wikipedia.org/wiki/Tukulti-Ninurta_Epic" TargetMode="External"/><Relationship Id="rId58" Type="http://schemas.openxmlformats.org/officeDocument/2006/relationships/hyperlink" Target="http://en.wikipedia.org/wiki/Tale_of_Two_Brothers" TargetMode="External"/><Relationship Id="rId59" Type="http://schemas.openxmlformats.org/officeDocument/2006/relationships/hyperlink" Target="http://en.wikipedia.org/wiki/Sanskrit_literature" TargetMode="External"/><Relationship Id="rId150" Type="http://schemas.openxmlformats.org/officeDocument/2006/relationships/hyperlink" Target="http://en.wikipedia.org/wiki/Andromache_(play)" TargetMode="External"/><Relationship Id="rId151" Type="http://schemas.openxmlformats.org/officeDocument/2006/relationships/hyperlink" Target="http://en.wikipedia.org/wiki/Hecuba_(play)" TargetMode="External"/><Relationship Id="rId152" Type="http://schemas.openxmlformats.org/officeDocument/2006/relationships/hyperlink" Target="http://en.wikipedia.org/wiki/The_Suppliants_(Euripides)" TargetMode="External"/><Relationship Id="rId153" Type="http://schemas.openxmlformats.org/officeDocument/2006/relationships/hyperlink" Target="http://en.wikipedia.org/wiki/Electra_(Euripides)" TargetMode="External"/><Relationship Id="rId154" Type="http://schemas.openxmlformats.org/officeDocument/2006/relationships/hyperlink" Target="http://en.wikipedia.org/wiki/Heracles_(Euripides)" TargetMode="External"/><Relationship Id="rId155" Type="http://schemas.openxmlformats.org/officeDocument/2006/relationships/hyperlink" Target="http://en.wikipedia.org/wiki/Trojan_Women" TargetMode="External"/><Relationship Id="rId156" Type="http://schemas.openxmlformats.org/officeDocument/2006/relationships/hyperlink" Target="http://en.wikipedia.org/wiki/Iphigeneia_in_Tauris" TargetMode="External"/><Relationship Id="rId157" Type="http://schemas.openxmlformats.org/officeDocument/2006/relationships/hyperlink" Target="http://en.wikipedia.org/wiki/Ion_(play)" TargetMode="External"/><Relationship Id="rId158" Type="http://schemas.openxmlformats.org/officeDocument/2006/relationships/hyperlink" Target="http://en.wikipedia.org/wiki/Helen_(play)" TargetMode="External"/><Relationship Id="rId159" Type="http://schemas.openxmlformats.org/officeDocument/2006/relationships/hyperlink" Target="http://en.wikipedia.org/wiki/Phoenician_Women" TargetMode="External"/><Relationship Id="rId240" Type="http://schemas.openxmlformats.org/officeDocument/2006/relationships/hyperlink" Target="http://en.wikipedia.org/wiki/Septuagint" TargetMode="External"/><Relationship Id="rId241" Type="http://schemas.openxmlformats.org/officeDocument/2006/relationships/hyperlink" Target="http://en.wikipedia.org/wiki/Terence" TargetMode="External"/><Relationship Id="rId242" Type="http://schemas.openxmlformats.org/officeDocument/2006/relationships/hyperlink" Target="http://en.wikipedia.org/wiki/Adelphoe" TargetMode="External"/><Relationship Id="rId243" Type="http://schemas.openxmlformats.org/officeDocument/2006/relationships/hyperlink" Target="http://en.wikipedia.org/wiki/Andria_(comedy)" TargetMode="External"/><Relationship Id="rId244" Type="http://schemas.openxmlformats.org/officeDocument/2006/relationships/hyperlink" Target="http://en.wikipedia.org/wiki/Eunuchus" TargetMode="External"/><Relationship Id="rId245" Type="http://schemas.openxmlformats.org/officeDocument/2006/relationships/hyperlink" Target="http://en.wikipedia.org/wiki/Heauton_Timorumenos" TargetMode="External"/><Relationship Id="rId246" Type="http://schemas.openxmlformats.org/officeDocument/2006/relationships/hyperlink" Target="http://en.wikipedia.org/wiki/Ennius" TargetMode="External"/><Relationship Id="rId247" Type="http://schemas.openxmlformats.org/officeDocument/2006/relationships/hyperlink" Target="http://en.wikipedia.org/wiki/Pacuvius" TargetMode="External"/><Relationship Id="rId248" Type="http://schemas.openxmlformats.org/officeDocument/2006/relationships/hyperlink" Target="http://en.wikipedia.org/wiki/Statius_Caecilius" TargetMode="External"/><Relationship Id="rId249" Type="http://schemas.openxmlformats.org/officeDocument/2006/relationships/hyperlink" Target="http://en.wikipedia.org/wiki/Cato_the_Elder" TargetMode="External"/><Relationship Id="rId330" Type="http://schemas.openxmlformats.org/officeDocument/2006/relationships/hyperlink" Target="http://en.wikipedia.org/wiki/Liber_Memorialis" TargetMode="External"/><Relationship Id="rId331" Type="http://schemas.openxmlformats.org/officeDocument/2006/relationships/hyperlink" Target="http://en.wikipedia.org/wiki/Suetonius" TargetMode="External"/><Relationship Id="rId332" Type="http://schemas.openxmlformats.org/officeDocument/2006/relationships/hyperlink" Target="http://en.wikipedia.org/wiki/Lives_of_the_Twelve_Caesars" TargetMode="External"/><Relationship Id="rId333" Type="http://schemas.openxmlformats.org/officeDocument/2006/relationships/hyperlink" Target="http://en.wikipedia.org/wiki/Mani_(prophet)" TargetMode="External"/><Relationship Id="rId334" Type="http://schemas.openxmlformats.org/officeDocument/2006/relationships/hyperlink" Target="http://en.wikipedia.org/wiki/Shabuhragan" TargetMode="External"/><Relationship Id="rId335" Type="http://schemas.openxmlformats.org/officeDocument/2006/relationships/hyperlink" Target="http://en.wikipedia.org/wiki/Manichaeism" TargetMode="External"/><Relationship Id="rId336" Type="http://schemas.openxmlformats.org/officeDocument/2006/relationships/hyperlink" Target="http://en.wikipedia.org/wiki/Chen_Shou" TargetMode="External"/><Relationship Id="rId337" Type="http://schemas.openxmlformats.org/officeDocument/2006/relationships/hyperlink" Target="http://en.wikipedia.org/wiki/Records_of_Three_Kingdoms" TargetMode="External"/><Relationship Id="rId338" Type="http://schemas.openxmlformats.org/officeDocument/2006/relationships/hyperlink" Target="http://en.wikipedia.org/wiki/Plotinus" TargetMode="External"/><Relationship Id="rId339" Type="http://schemas.openxmlformats.org/officeDocument/2006/relationships/hyperlink" Target="http://en.wikipedia.org/wiki/Enneads" TargetMode="External"/><Relationship Id="rId60" Type="http://schemas.openxmlformats.org/officeDocument/2006/relationships/hyperlink" Target="http://en.wikipedia.org/wiki/Chinese_literature" TargetMode="External"/><Relationship Id="rId61" Type="http://schemas.openxmlformats.org/officeDocument/2006/relationships/hyperlink" Target="http://en.wikipedia.org/wiki/Mandala_1" TargetMode="External"/><Relationship Id="rId62" Type="http://schemas.openxmlformats.org/officeDocument/2006/relationships/hyperlink" Target="http://en.wikipedia.org/wiki/Mandala_10" TargetMode="External"/><Relationship Id="rId63" Type="http://schemas.openxmlformats.org/officeDocument/2006/relationships/hyperlink" Target="http://en.wikipedia.org/wiki/Yajurveda" TargetMode="External"/><Relationship Id="rId64" Type="http://schemas.openxmlformats.org/officeDocument/2006/relationships/hyperlink" Target="http://en.wikipedia.org/wiki/Atharvaveda" TargetMode="External"/><Relationship Id="rId65" Type="http://schemas.openxmlformats.org/officeDocument/2006/relationships/hyperlink" Target="http://en.wikipedia.org/wiki/Story_of_Wenamun" TargetMode="External"/><Relationship Id="rId66" Type="http://schemas.openxmlformats.org/officeDocument/2006/relationships/hyperlink" Target="http://en.wikipedia.org/wiki/Esagil-kin-apli" TargetMode="External"/><Relationship Id="rId67" Type="http://schemas.openxmlformats.org/officeDocument/2006/relationships/hyperlink" Target="http://en.wikipedia.org/wiki/Book_of_Songs_(Chinese)" TargetMode="External"/><Relationship Id="rId68" Type="http://schemas.openxmlformats.org/officeDocument/2006/relationships/hyperlink" Target="http://en.wikipedia.org/wiki/Shujing" TargetMode="External"/><Relationship Id="rId69" Type="http://schemas.openxmlformats.org/officeDocument/2006/relationships/hyperlink" Target="http://en.wikipedia.org/wiki/I_Ching" TargetMode="External"/><Relationship Id="rId160" Type="http://schemas.openxmlformats.org/officeDocument/2006/relationships/hyperlink" Target="http://en.wikipedia.org/wiki/Orestes_(play)" TargetMode="External"/><Relationship Id="rId161" Type="http://schemas.openxmlformats.org/officeDocument/2006/relationships/hyperlink" Target="http://en.wikipedia.org/wiki/The_Bacchae" TargetMode="External"/><Relationship Id="rId162" Type="http://schemas.openxmlformats.org/officeDocument/2006/relationships/hyperlink" Target="http://en.wikipedia.org/wiki/Iphigeneia_at_Aulis" TargetMode="External"/><Relationship Id="rId163" Type="http://schemas.openxmlformats.org/officeDocument/2006/relationships/hyperlink" Target="http://en.wikipedia.org/wiki/Cyclops_(play)" TargetMode="External"/><Relationship Id="rId164" Type="http://schemas.openxmlformats.org/officeDocument/2006/relationships/hyperlink" Target="http://en.wikipedia.org/wiki/Rhesus_(play)" TargetMode="External"/><Relationship Id="rId165" Type="http://schemas.openxmlformats.org/officeDocument/2006/relationships/hyperlink" Target="http://en.wikipedia.org/wiki/Aristophanes" TargetMode="External"/><Relationship Id="rId166" Type="http://schemas.openxmlformats.org/officeDocument/2006/relationships/hyperlink" Target="http://en.wikipedia.org/wiki/The_Acharnians" TargetMode="External"/><Relationship Id="rId167" Type="http://schemas.openxmlformats.org/officeDocument/2006/relationships/hyperlink" Target="http://en.wikipedia.org/wiki/The_Knights" TargetMode="External"/><Relationship Id="rId168" Type="http://schemas.openxmlformats.org/officeDocument/2006/relationships/hyperlink" Target="http://en.wikipedia.org/wiki/The_Clouds" TargetMode="External"/><Relationship Id="rId169" Type="http://schemas.openxmlformats.org/officeDocument/2006/relationships/hyperlink" Target="http://en.wikipedia.org/wiki/The_Wasps" TargetMode="External"/><Relationship Id="rId250" Type="http://schemas.openxmlformats.org/officeDocument/2006/relationships/hyperlink" Target="http://en.wikipedia.org/wiki/Gaius_Acilius" TargetMode="External"/><Relationship Id="rId251" Type="http://schemas.openxmlformats.org/officeDocument/2006/relationships/hyperlink" Target="http://en.wikipedia.org/wiki/Lucius_Accius" TargetMode="External"/><Relationship Id="rId252" Type="http://schemas.openxmlformats.org/officeDocument/2006/relationships/hyperlink" Target="http://en.wikipedia.org/wiki/Gaius_Lucilius" TargetMode="External"/><Relationship Id="rId253" Type="http://schemas.openxmlformats.org/officeDocument/2006/relationships/hyperlink" Target="http://en.wikipedia.org/wiki/Quintus_Lutatius_Catulus" TargetMode="External"/><Relationship Id="rId254" Type="http://schemas.openxmlformats.org/officeDocument/2006/relationships/hyperlink" Target="http://en.wikipedia.org/wiki/Aulus_Furius_Antias" TargetMode="External"/><Relationship Id="rId255" Type="http://schemas.openxmlformats.org/officeDocument/2006/relationships/hyperlink" Target="http://en.wikipedia.org/wiki/Gaius_Julius_Caesar_Strabo_Vopiscus" TargetMode="External"/><Relationship Id="rId256" Type="http://schemas.openxmlformats.org/officeDocument/2006/relationships/hyperlink" Target="http://en.wikipedia.org/wiki/Lucius_Pomponius" TargetMode="External"/><Relationship Id="rId257" Type="http://schemas.openxmlformats.org/officeDocument/2006/relationships/hyperlink" Target="http://en.wikipedia.org/wiki/Lucius_Cassius_Hemina" TargetMode="External"/><Relationship Id="rId258" Type="http://schemas.openxmlformats.org/officeDocument/2006/relationships/hyperlink" Target="http://en.wikipedia.org/wiki/Lucius_Calpurnius_Piso_Frugi_(disambiguation)" TargetMode="External"/><Relationship Id="rId259" Type="http://schemas.openxmlformats.org/officeDocument/2006/relationships/hyperlink" Target="http://en.wikipedia.org/wiki/Manius_Manilius" TargetMode="External"/><Relationship Id="rId340" Type="http://schemas.openxmlformats.org/officeDocument/2006/relationships/hyperlink" Target="http://en.wikipedia.org/wiki/Late_Latin" TargetMode="External"/><Relationship Id="rId341" Type="http://schemas.openxmlformats.org/officeDocument/2006/relationships/hyperlink" Target="http://en.wikipedia.org/wiki/Distichs_of_Cato" TargetMode="External"/><Relationship Id="rId342" Type="http://schemas.openxmlformats.org/officeDocument/2006/relationships/hyperlink" Target="http://en.wikipedia.org/wiki/Mishnah" TargetMode="External"/><Relationship Id="rId343" Type="http://schemas.openxmlformats.org/officeDocument/2006/relationships/hyperlink" Target="http://en.wikipedia.org/wiki/4th_century_in_poetry" TargetMode="External"/><Relationship Id="rId344" Type="http://schemas.openxmlformats.org/officeDocument/2006/relationships/hyperlink" Target="http://en.wikipedia.org/wiki/5th_century_in_poetry" TargetMode="External"/><Relationship Id="rId100" Type="http://schemas.openxmlformats.org/officeDocument/2006/relationships/hyperlink" Target="http://en.wikipedia.org/wiki/Alcman" TargetMode="External"/><Relationship Id="rId101" Type="http://schemas.openxmlformats.org/officeDocument/2006/relationships/hyperlink" Target="http://en.wikipedia.org/wiki/Semonides_of_Amorgos" TargetMode="External"/><Relationship Id="rId102" Type="http://schemas.openxmlformats.org/officeDocument/2006/relationships/hyperlink" Target="http://en.wikipedia.org/wiki/Solon" TargetMode="External"/><Relationship Id="rId103" Type="http://schemas.openxmlformats.org/officeDocument/2006/relationships/hyperlink" Target="http://en.wikipedia.org/wiki/Mimnermus" TargetMode="External"/><Relationship Id="rId104" Type="http://schemas.openxmlformats.org/officeDocument/2006/relationships/hyperlink" Target="http://en.wikipedia.org/wiki/Stesichorus" TargetMode="External"/><Relationship Id="rId105" Type="http://schemas.openxmlformats.org/officeDocument/2006/relationships/hyperlink" Target="http://en.wikipedia.org/wiki/Psalm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文明是怎样炼成的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思考中西文化史上的突破与创新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 Valley seals</a:t>
            </a:r>
            <a:endParaRPr lang="en-US" dirty="0"/>
          </a:p>
        </p:txBody>
      </p:sp>
      <p:pic>
        <p:nvPicPr>
          <p:cNvPr id="5" name="Content Placeholder 4" descr="800px-IndusValleySea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524000"/>
            <a:ext cx="7137400" cy="49515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Mohenjo-daro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liux\Pictures\New folder (3)\332px-Dancing_Girl_of_Mohenjo-da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399"/>
            <a:ext cx="2743200" cy="4943791"/>
          </a:xfrm>
          <a:prstGeom prst="rect">
            <a:avLst/>
          </a:prstGeom>
          <a:noFill/>
        </p:spPr>
      </p:pic>
      <p:pic>
        <p:nvPicPr>
          <p:cNvPr id="24579" name="Picture 3" descr="C:\Users\liux\Pictures\New folder (3)\464px-Mohenjo-daro_Priesterköni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76400"/>
            <a:ext cx="3254375" cy="4201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印度教 </a:t>
            </a:r>
            <a:r>
              <a:rPr lang="en-US" dirty="0" err="1" smtClean="0"/>
              <a:t>Akshardham</a:t>
            </a:r>
            <a:r>
              <a:rPr lang="en-US" dirty="0" smtClean="0"/>
              <a:t> (Delhi)</a:t>
            </a:r>
            <a:endParaRPr lang="en-US" dirty="0"/>
          </a:p>
        </p:txBody>
      </p:sp>
      <p:pic>
        <p:nvPicPr>
          <p:cNvPr id="7" name="Content Placeholder 6" descr="New_Delhi_Te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371600"/>
            <a:ext cx="6375400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古埃及文明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1600" dirty="0" smtClean="0"/>
              <a:t>http://en.wikipedia.org/wiki/Ancient_Egypt</a:t>
            </a:r>
            <a:endParaRPr lang="en-US" sz="1600" dirty="0"/>
          </a:p>
        </p:txBody>
      </p:sp>
      <p:pic>
        <p:nvPicPr>
          <p:cNvPr id="4" name="Content Placeholder 3" descr="800px-Egypt.Giza.Sphinx.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598709" cy="4949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Under World of </a:t>
            </a:r>
            <a:r>
              <a:rPr lang="en-US" dirty="0" smtClean="0"/>
              <a:t>Ancient Egyptians</a:t>
            </a:r>
            <a:endParaRPr lang="en-US" dirty="0"/>
          </a:p>
        </p:txBody>
      </p:sp>
      <p:pic>
        <p:nvPicPr>
          <p:cNvPr id="4" name="Content Placeholder 3" descr="weighing_of_the_heart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9236"/>
            <a:ext cx="8229600" cy="36878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Djeser-Djeseru</a:t>
            </a:r>
            <a:r>
              <a:rPr lang="en-US" dirty="0" smtClean="0"/>
              <a:t>  of Hatshepsut</a:t>
            </a:r>
            <a:endParaRPr lang="en-US" dirty="0"/>
          </a:p>
        </p:txBody>
      </p:sp>
      <p:pic>
        <p:nvPicPr>
          <p:cNvPr id="5" name="Content Placeholder 4" descr="Il_tempio_di_Hatsheps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365808"/>
            <a:ext cx="6400800" cy="47603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Menkaure</a:t>
            </a:r>
            <a:r>
              <a:rPr lang="en-US" dirty="0" smtClean="0"/>
              <a:t>  / </a:t>
            </a:r>
            <a:r>
              <a:rPr lang="en-US" dirty="0" err="1" smtClean="0"/>
              <a:t>Amenhotep</a:t>
            </a:r>
            <a:r>
              <a:rPr lang="en-US" dirty="0" smtClean="0"/>
              <a:t> IV</a:t>
            </a:r>
            <a:endParaRPr lang="en-US" dirty="0"/>
          </a:p>
        </p:txBody>
      </p:sp>
      <p:pic>
        <p:nvPicPr>
          <p:cNvPr id="4" name="Content Placeholder 3" descr="menkaure and his wife khamererneb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76400"/>
            <a:ext cx="2393103" cy="4525963"/>
          </a:xfrm>
        </p:spPr>
      </p:pic>
      <p:pic>
        <p:nvPicPr>
          <p:cNvPr id="2053" name="Picture 5" descr="C:\Users\liux\Pictures\New folder (3)\AKHENATEN-WITH-NEFERTITI-AND-THEIR-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752600"/>
            <a:ext cx="4522424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Rosetta Stone</a:t>
            </a:r>
            <a:endParaRPr lang="en-US" dirty="0"/>
          </a:p>
        </p:txBody>
      </p:sp>
      <p:pic>
        <p:nvPicPr>
          <p:cNvPr id="8" name="Content Placeholder 7" descr="Rosetta_Stone_BW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4" y="1600200"/>
            <a:ext cx="353139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二里头文化 </a:t>
            </a:r>
            <a:r>
              <a:rPr lang="en-US" altLang="zh-CN" dirty="0" smtClean="0"/>
              <a:t>2395-1625 BCE</a:t>
            </a:r>
            <a:endParaRPr lang="en-US" dirty="0"/>
          </a:p>
        </p:txBody>
      </p:sp>
      <p:pic>
        <p:nvPicPr>
          <p:cNvPr id="5" name="Content Placeholder 4" descr="erlito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057400"/>
            <a:ext cx="4762500" cy="3162300"/>
          </a:xfrm>
        </p:spPr>
      </p:pic>
      <p:pic>
        <p:nvPicPr>
          <p:cNvPr id="4099" name="Picture 3" descr="C:\Users\liux\Pictures\New folder (3)\二里头遗址发现的二十四种陶纹符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585" y="2286000"/>
            <a:ext cx="3806245" cy="268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后母戊鼎</a:t>
            </a:r>
            <a:r>
              <a:rPr lang="en-US" altLang="zh-CN" dirty="0" smtClean="0"/>
              <a:t>1112-1102 BCE</a:t>
            </a:r>
            <a:endParaRPr lang="en-US" dirty="0"/>
          </a:p>
        </p:txBody>
      </p:sp>
      <p:pic>
        <p:nvPicPr>
          <p:cNvPr id="4" name="Content Placeholder 3" descr="HouMuWuDingFull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877" y="1600200"/>
            <a:ext cx="339424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文明发展的动力学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133600"/>
          </a:xfrm>
        </p:spPr>
        <p:txBody>
          <a:bodyPr/>
          <a:lstStyle/>
          <a:p>
            <a:r>
              <a:rPr lang="zh-CN" altLang="en-US" dirty="0" smtClean="0"/>
              <a:t>一、文明与自然</a:t>
            </a:r>
            <a:endParaRPr lang="en-US" altLang="zh-CN" dirty="0" smtClean="0"/>
          </a:p>
          <a:p>
            <a:r>
              <a:rPr lang="zh-CN" altLang="en-US" dirty="0" smtClean="0"/>
              <a:t>二、文明与文明</a:t>
            </a:r>
            <a:endParaRPr lang="en-US" altLang="zh-CN" dirty="0" smtClean="0"/>
          </a:p>
          <a:p>
            <a:r>
              <a:rPr lang="zh-CN" altLang="en-US" dirty="0" smtClean="0"/>
              <a:t>三、文明之内部张力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甲骨文</a:t>
            </a:r>
            <a:endParaRPr lang="en-US" dirty="0"/>
          </a:p>
        </p:txBody>
      </p:sp>
      <p:pic>
        <p:nvPicPr>
          <p:cNvPr id="7" name="Content Placeholder 6" descr="Shang_dynasty_inscribed_tortoise_plastr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1676400"/>
            <a:ext cx="2747079" cy="4525963"/>
          </a:xfrm>
        </p:spPr>
      </p:pic>
      <p:pic>
        <p:nvPicPr>
          <p:cNvPr id="3075" name="Picture 3" descr="C:\Users\liux\Pictures\New folder (3)\389px-Shang_dynasty_inscribed_scapu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2919807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苏美</a:t>
            </a:r>
            <a:r>
              <a:rPr lang="zh-CN" altLang="en-US" dirty="0" smtClean="0"/>
              <a:t>尔文明</a:t>
            </a:r>
            <a:r>
              <a:rPr lang="en-US" altLang="zh-CN" dirty="0" smtClean="0"/>
              <a:t>: </a:t>
            </a:r>
            <a:r>
              <a:rPr lang="en-US" b="1" dirty="0" smtClean="0"/>
              <a:t>Ziggurat of Ur</a:t>
            </a:r>
            <a:endParaRPr lang="en-US" dirty="0"/>
          </a:p>
        </p:txBody>
      </p:sp>
      <p:pic>
        <p:nvPicPr>
          <p:cNvPr id="6" name="Content Placeholder 5" descr="800px-Ziggurat_of_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5405" y="1600200"/>
            <a:ext cx="67931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800px-Ur_mosai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057400"/>
            <a:ext cx="8271858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votive sculpture 2750-2600 BC</a:t>
            </a:r>
            <a:endParaRPr lang="en-US" dirty="0"/>
          </a:p>
        </p:txBody>
      </p:sp>
      <p:pic>
        <p:nvPicPr>
          <p:cNvPr id="4" name="Content Placeholder 3" descr="448px-Mesopotamia_male_worshiper_2750-2600_B.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82307" y="1600200"/>
            <a:ext cx="33793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苏美尔文字</a:t>
            </a:r>
            <a:endParaRPr lang="en-US" dirty="0"/>
          </a:p>
        </p:txBody>
      </p:sp>
      <p:pic>
        <p:nvPicPr>
          <p:cNvPr id="7" name="Content Placeholder 6" descr="519px-Issue_of_barley_ra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4521" y="1600200"/>
            <a:ext cx="391495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巴比伦</a:t>
            </a:r>
            <a:endParaRPr lang="en-US" dirty="0"/>
          </a:p>
        </p:txBody>
      </p:sp>
      <p:pic>
        <p:nvPicPr>
          <p:cNvPr id="4" name="Content Placeholder 3" descr="655px-Hammurabi's_Babylonia_1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1556" y="1600200"/>
            <a:ext cx="52008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Hammurabi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 descr="482px-P1050771_Louvre_code_Hammurabi_bas_relief_rw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1036" y="1600200"/>
            <a:ext cx="364192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Ishtar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" name="Content Placeholder 3" descr="450px-Queen_of_the_Night_(Babylon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亚述人</a:t>
            </a:r>
            <a:r>
              <a:rPr lang="pl-PL" dirty="0" smtClean="0"/>
              <a:t>2500 BC to 605 BC</a:t>
            </a:r>
            <a:endParaRPr lang="en-US" dirty="0"/>
          </a:p>
        </p:txBody>
      </p:sp>
      <p:pic>
        <p:nvPicPr>
          <p:cNvPr id="4" name="Content Placeholder 3" descr="283px-Dräkt,_Assyrier,_Nordisk_familjebo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2315994" cy="4902051"/>
          </a:xfrm>
        </p:spPr>
      </p:pic>
      <p:pic>
        <p:nvPicPr>
          <p:cNvPr id="23554" name="Picture 2" descr="C:\Users\liux\Pictures\New folder (3)\800px-Loewenjagd_-645-635_Ninive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057400"/>
            <a:ext cx="5536602" cy="3676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Indo-European languages</a:t>
            </a:r>
            <a:endParaRPr lang="en-US" dirty="0"/>
          </a:p>
        </p:txBody>
      </p:sp>
      <p:pic>
        <p:nvPicPr>
          <p:cNvPr id="4" name="Content Placeholder 3" descr="Indo-European_branches_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2816" y="1600200"/>
            <a:ext cx="491836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人</a:t>
            </a:r>
            <a:r>
              <a:rPr lang="zh-CN" altLang="en-US" dirty="0" smtClean="0"/>
              <a:t>类早期移民史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1300" dirty="0" smtClean="0">
                <a:latin typeface="Arial" pitchFamily="34" charset="0"/>
                <a:cs typeface="Arial" pitchFamily="34" charset="0"/>
              </a:rPr>
              <a:t>https://genographic.nationalgeographic.com/human-journey/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2-7-2014 10-18-20 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793191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Indo-European languages</a:t>
            </a:r>
            <a:endParaRPr lang="en-US" dirty="0"/>
          </a:p>
        </p:txBody>
      </p:sp>
      <p:pic>
        <p:nvPicPr>
          <p:cNvPr id="4" name="Content Placeholder 3" descr="800px-Indo-European-language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8249" y="1600200"/>
            <a:ext cx="712750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Semitic languages </a:t>
            </a:r>
            <a:r>
              <a:rPr lang="zh-CN" altLang="en-US" sz="4000" dirty="0" smtClean="0"/>
              <a:t>闪米特语族</a:t>
            </a:r>
            <a:endParaRPr lang="en-US" sz="4000" dirty="0"/>
          </a:p>
        </p:txBody>
      </p:sp>
      <p:pic>
        <p:nvPicPr>
          <p:cNvPr id="4" name="Content Placeholder 3" descr="Semitic_languag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371600"/>
            <a:ext cx="4043081" cy="52071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Dravidian languages</a:t>
            </a:r>
            <a:endParaRPr lang="en-US" dirty="0"/>
          </a:p>
        </p:txBody>
      </p:sp>
      <p:pic>
        <p:nvPicPr>
          <p:cNvPr id="4" name="Content Placeholder 3" descr="Dravidian_subgroup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6876" y="1600200"/>
            <a:ext cx="443024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zh-CN" dirty="0" smtClean="0"/>
              <a:t>500 BC</a:t>
            </a:r>
            <a:endParaRPr lang="en-US" dirty="0"/>
          </a:p>
        </p:txBody>
      </p:sp>
      <p:pic>
        <p:nvPicPr>
          <p:cNvPr id="6" name="Content Placeholder 5" descr="East-Hem_500b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19200"/>
            <a:ext cx="8224736" cy="4830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 of ancient texts</a:t>
            </a:r>
            <a:br>
              <a:rPr lang="en-US" dirty="0" smtClean="0"/>
            </a:br>
            <a:r>
              <a:rPr lang="en-US" sz="1600" dirty="0" smtClean="0"/>
              <a:t>http://en.wikipedia.org/wiki/Ancient_literature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b="1" dirty="0" smtClean="0"/>
              <a:t>Bronze Age</a:t>
            </a:r>
          </a:p>
          <a:p>
            <a:r>
              <a:rPr lang="en-US" sz="1600" i="1" dirty="0" smtClean="0"/>
              <a:t>See also: </a:t>
            </a:r>
            <a:r>
              <a:rPr lang="en-US" sz="1600" i="1" dirty="0" smtClean="0">
                <a:hlinkClick r:id="rId2" tooltip="Sumerian literature"/>
              </a:rPr>
              <a:t>Sumerian literature</a:t>
            </a:r>
            <a:r>
              <a:rPr lang="en-US" sz="1600" i="1" dirty="0" smtClean="0"/>
              <a:t>, </a:t>
            </a:r>
            <a:r>
              <a:rPr lang="en-US" sz="1600" i="1" dirty="0" err="1" smtClean="0">
                <a:hlinkClick r:id="rId3" tooltip="Akkadian literature"/>
              </a:rPr>
              <a:t>Akkadian</a:t>
            </a:r>
            <a:r>
              <a:rPr lang="en-US" sz="1600" i="1" dirty="0" smtClean="0">
                <a:hlinkClick r:id="rId3" tooltip="Akkadian literature"/>
              </a:rPr>
              <a:t>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4" tooltip="Ancient Egyptian literature"/>
              </a:rPr>
              <a:t>Ancient Egyptian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5" tooltip="Hittite texts"/>
              </a:rPr>
              <a:t>Hittite texts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6" tooltip="Vedic Sanskrit"/>
              </a:rPr>
              <a:t>Vedic </a:t>
            </a:r>
            <a:r>
              <a:rPr lang="en-US" sz="1600" i="1" dirty="0" err="1" smtClean="0">
                <a:hlinkClick r:id="rId6" tooltip="Vedic Sanskrit"/>
              </a:rPr>
              <a:t>Sanskrit</a:t>
            </a:r>
            <a:r>
              <a:rPr lang="en-US" sz="1600" b="1" dirty="0" err="1" smtClean="0"/>
              <a:t>Early</a:t>
            </a:r>
            <a:r>
              <a:rPr lang="en-US" sz="1600" b="1" dirty="0" smtClean="0"/>
              <a:t> Bronze Age</a:t>
            </a:r>
            <a:r>
              <a:rPr lang="en-US" sz="1600" dirty="0" smtClean="0"/>
              <a:t>: 3rd millennium BC (approximate </a:t>
            </a:r>
            <a:r>
              <a:rPr lang="en-US" sz="1600" u="sng" dirty="0" smtClean="0">
                <a:hlinkClick r:id="rId7"/>
              </a:rPr>
              <a:t>dates</a:t>
            </a:r>
            <a:r>
              <a:rPr lang="en-US" sz="1600" dirty="0" smtClean="0"/>
              <a:t> shown) The earliest written literature dates from about 2600 BC (classical </a:t>
            </a:r>
            <a:r>
              <a:rPr lang="en-US" sz="1600" dirty="0" smtClean="0">
                <a:hlinkClick r:id="rId8" tooltip="Sumerian language"/>
              </a:rPr>
              <a:t>Sumerian</a:t>
            </a:r>
            <a:r>
              <a:rPr lang="en-US" sz="1600" dirty="0" smtClean="0"/>
              <a:t>).</a:t>
            </a:r>
            <a:r>
              <a:rPr lang="en-US" sz="1600" baseline="30000" dirty="0" smtClean="0">
                <a:hlinkClick r:id="rId7"/>
              </a:rPr>
              <a:t>[1]</a:t>
            </a:r>
            <a:r>
              <a:rPr lang="en-US" sz="1600" dirty="0" smtClean="0"/>
              <a:t> The earliest literary author known by name is </a:t>
            </a:r>
            <a:r>
              <a:rPr lang="en-US" sz="1600" dirty="0" err="1" smtClean="0">
                <a:hlinkClick r:id="rId9" tooltip="Enheduanna"/>
              </a:rPr>
              <a:t>Enheduanna</a:t>
            </a:r>
            <a:r>
              <a:rPr lang="en-US" sz="1600" dirty="0" smtClean="0"/>
              <a:t>, </a:t>
            </a:r>
            <a:r>
              <a:rPr lang="en-US" sz="1600" u="sng" dirty="0" smtClean="0">
                <a:hlinkClick r:id="rId7"/>
              </a:rPr>
              <a:t>dating</a:t>
            </a:r>
            <a:r>
              <a:rPr lang="en-US" sz="1600" dirty="0" smtClean="0"/>
              <a:t> to ca. the </a:t>
            </a:r>
            <a:r>
              <a:rPr lang="en-US" sz="1600" dirty="0" smtClean="0">
                <a:hlinkClick r:id="rId10" tooltip="24th century BC"/>
              </a:rPr>
              <a:t>24th century BC</a:t>
            </a:r>
            <a:r>
              <a:rPr lang="en-US" sz="1600" dirty="0" smtClean="0"/>
              <a:t>. Certain literary texts are difficult to date, such as the </a:t>
            </a:r>
            <a:r>
              <a:rPr lang="en-US" sz="1600" i="1" dirty="0" smtClean="0">
                <a:hlinkClick r:id="rId11" tooltip="Egyptian Book of the Dead"/>
              </a:rPr>
              <a:t>Egyptian Book of the Dead</a:t>
            </a:r>
            <a:r>
              <a:rPr lang="en-US" sz="1600" dirty="0" smtClean="0"/>
              <a:t> which was recorded in the </a:t>
            </a:r>
            <a:r>
              <a:rPr lang="en-US" sz="1600" i="1" dirty="0" smtClean="0">
                <a:hlinkClick r:id="rId12" tooltip="Papyrus of Ani"/>
              </a:rPr>
              <a:t>Papyrus of </a:t>
            </a:r>
            <a:r>
              <a:rPr lang="en-US" sz="1600" i="1" dirty="0" err="1" smtClean="0">
                <a:hlinkClick r:id="rId12" tooltip="Papyrus of Ani"/>
              </a:rPr>
              <a:t>Ani</a:t>
            </a:r>
            <a:r>
              <a:rPr lang="en-US" sz="1600" dirty="0" smtClean="0"/>
              <a:t> around 1240 BC, but other versions of the book probably date from about the </a:t>
            </a:r>
            <a:r>
              <a:rPr lang="en-US" sz="1600" dirty="0" smtClean="0">
                <a:hlinkClick r:id="rId13" tooltip="18th century BC"/>
              </a:rPr>
              <a:t>18th century BC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2600 Sumerian texts from </a:t>
            </a:r>
            <a:r>
              <a:rPr lang="en-US" sz="1600" dirty="0" smtClean="0">
                <a:hlinkClick r:id="rId14" tooltip="Abu Salabikh"/>
              </a:rPr>
              <a:t>Abu </a:t>
            </a:r>
            <a:r>
              <a:rPr lang="en-US" sz="1600" dirty="0" err="1" smtClean="0">
                <a:hlinkClick r:id="rId14" tooltip="Abu Salabikh"/>
              </a:rPr>
              <a:t>Salabikh</a:t>
            </a:r>
            <a:r>
              <a:rPr lang="en-US" sz="1600" dirty="0" smtClean="0"/>
              <a:t>, including the </a:t>
            </a:r>
            <a:r>
              <a:rPr lang="en-US" sz="1600" i="1" dirty="0" smtClean="0">
                <a:hlinkClick r:id="rId15" tooltip="Instructions of Shuruppak"/>
              </a:rPr>
              <a:t>Instructions of </a:t>
            </a:r>
            <a:r>
              <a:rPr lang="en-US" sz="1600" i="1" dirty="0" err="1" smtClean="0">
                <a:hlinkClick r:id="rId15" tooltip="Instructions of Shuruppak"/>
              </a:rPr>
              <a:t>Shuruppak</a:t>
            </a:r>
            <a:r>
              <a:rPr lang="en-US" sz="1600" dirty="0" smtClean="0"/>
              <a:t> and the </a:t>
            </a:r>
            <a:r>
              <a:rPr lang="en-US" sz="1600" i="1" dirty="0" err="1" smtClean="0">
                <a:hlinkClick r:id="rId16" tooltip="Kesh temple hymn"/>
              </a:rPr>
              <a:t>Kesh</a:t>
            </a:r>
            <a:r>
              <a:rPr lang="en-US" sz="1600" i="1" dirty="0" smtClean="0">
                <a:hlinkClick r:id="rId16" tooltip="Kesh temple hymn"/>
              </a:rPr>
              <a:t> temple hymn</a:t>
            </a:r>
            <a:endParaRPr lang="en-US" sz="1600" dirty="0" smtClean="0"/>
          </a:p>
          <a:p>
            <a:r>
              <a:rPr lang="en-US" sz="1600" dirty="0" smtClean="0"/>
              <a:t>2600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17" tooltip="Legend of Etana"/>
              </a:rPr>
              <a:t>Legend of </a:t>
            </a:r>
            <a:r>
              <a:rPr lang="en-US" sz="1600" i="1" dirty="0" err="1" smtClean="0">
                <a:hlinkClick r:id="rId17" tooltip="Legend of Etana"/>
              </a:rPr>
              <a:t>Etana</a:t>
            </a:r>
            <a:r>
              <a:rPr lang="en-US" sz="1600" dirty="0" smtClean="0"/>
              <a:t> </a:t>
            </a:r>
            <a:r>
              <a:rPr lang="en-US" sz="1600" baseline="30000" dirty="0" smtClean="0">
                <a:hlinkClick r:id="rId7"/>
              </a:rPr>
              <a:t>[2]</a:t>
            </a:r>
            <a:endParaRPr lang="en-US" sz="1600" dirty="0" smtClean="0"/>
          </a:p>
          <a:p>
            <a:r>
              <a:rPr lang="en-US" sz="1600" dirty="0" smtClean="0"/>
              <a:t>2400 Egyptian </a:t>
            </a:r>
            <a:r>
              <a:rPr lang="en-US" sz="1600" i="1" dirty="0" smtClean="0">
                <a:hlinkClick r:id="rId18" tooltip="Pyramid Texts"/>
              </a:rPr>
              <a:t>Pyramid Texts</a:t>
            </a:r>
            <a:r>
              <a:rPr lang="en-US" sz="1600" dirty="0" smtClean="0"/>
              <a:t>, including the </a:t>
            </a:r>
            <a:r>
              <a:rPr lang="en-US" sz="1600" i="1" dirty="0" smtClean="0"/>
              <a:t>Cannibal Hymn</a:t>
            </a:r>
            <a:endParaRPr lang="en-US" sz="1600" dirty="0" smtClean="0"/>
          </a:p>
          <a:p>
            <a:r>
              <a:rPr lang="en-US" sz="1600" dirty="0" smtClean="0"/>
              <a:t>2400 Sumerian </a:t>
            </a:r>
            <a:r>
              <a:rPr lang="en-US" sz="1600" i="1" dirty="0" smtClean="0">
                <a:hlinkClick r:id="rId19" tooltip="Code of Urukagina"/>
              </a:rPr>
              <a:t>Code of </a:t>
            </a:r>
            <a:r>
              <a:rPr lang="en-US" sz="1600" i="1" dirty="0" err="1" smtClean="0">
                <a:hlinkClick r:id="rId19" tooltip="Code of Urukagina"/>
              </a:rPr>
              <a:t>Urukagina</a:t>
            </a:r>
            <a:r>
              <a:rPr lang="en-US" sz="1600" dirty="0" smtClean="0"/>
              <a:t> </a:t>
            </a:r>
            <a:r>
              <a:rPr lang="en-US" sz="1600" baseline="30000" dirty="0" smtClean="0">
                <a:hlinkClick r:id="rId7"/>
              </a:rPr>
              <a:t>[3]</a:t>
            </a:r>
            <a:endParaRPr lang="en-US" sz="1600" dirty="0" smtClean="0"/>
          </a:p>
          <a:p>
            <a:r>
              <a:rPr lang="en-US" sz="1600" dirty="0" smtClean="0"/>
              <a:t>2400 Egyptian </a:t>
            </a:r>
            <a:r>
              <a:rPr lang="en-US" sz="1600" i="1" dirty="0" smtClean="0">
                <a:hlinkClick r:id="rId20" tooltip="Palermo stone"/>
              </a:rPr>
              <a:t>Palermo stone</a:t>
            </a:r>
            <a:endParaRPr lang="en-US" sz="1600" dirty="0" smtClean="0"/>
          </a:p>
          <a:p>
            <a:r>
              <a:rPr lang="en-US" sz="1600" dirty="0" smtClean="0"/>
              <a:t>2350 Egyptian </a:t>
            </a:r>
            <a:r>
              <a:rPr lang="en-US" sz="1600" i="1" dirty="0" smtClean="0">
                <a:hlinkClick r:id="rId21" tooltip="The Maxims of Ptahhotep"/>
              </a:rPr>
              <a:t>The Maxims of </a:t>
            </a:r>
            <a:r>
              <a:rPr lang="en-US" sz="1600" i="1" dirty="0" err="1" smtClean="0">
                <a:hlinkClick r:id="rId21" tooltip="The Maxims of Ptahhotep"/>
              </a:rPr>
              <a:t>Ptahhotep</a:t>
            </a:r>
            <a:endParaRPr lang="en-US" sz="1600" dirty="0" smtClean="0"/>
          </a:p>
          <a:p>
            <a:r>
              <a:rPr lang="en-US" sz="1600" dirty="0" smtClean="0"/>
              <a:t>2270 Sumerian </a:t>
            </a:r>
            <a:r>
              <a:rPr lang="en-US" sz="1600" i="1" dirty="0" err="1" smtClean="0">
                <a:hlinkClick r:id="rId22" tooltip="En-hedu-ana"/>
              </a:rPr>
              <a:t>Enheduanna's</a:t>
            </a:r>
            <a:r>
              <a:rPr lang="en-US" sz="1600" i="1" dirty="0" smtClean="0">
                <a:hlinkClick r:id="rId22" tooltip="En-hedu-ana"/>
              </a:rPr>
              <a:t> Hymns</a:t>
            </a:r>
            <a:endParaRPr lang="en-US" sz="1600" dirty="0" smtClean="0"/>
          </a:p>
          <a:p>
            <a:r>
              <a:rPr lang="en-US" sz="1600" dirty="0" smtClean="0"/>
              <a:t>2250-2000 Sumerian Earliest stories in the </a:t>
            </a:r>
            <a:r>
              <a:rPr lang="en-US" sz="1600" i="1" dirty="0" smtClean="0">
                <a:hlinkClick r:id="rId23" tooltip="Epic of Gilgamesh"/>
              </a:rPr>
              <a:t>Epic of Gilgamesh</a:t>
            </a:r>
            <a:r>
              <a:rPr lang="en-US" sz="1600" dirty="0" smtClean="0"/>
              <a:t> </a:t>
            </a:r>
            <a:r>
              <a:rPr lang="en-US" sz="1600" baseline="30000" dirty="0" smtClean="0">
                <a:hlinkClick r:id="rId7"/>
              </a:rPr>
              <a:t>[4][5]</a:t>
            </a:r>
            <a:endParaRPr lang="en-US" sz="1600" dirty="0" smtClean="0"/>
          </a:p>
          <a:p>
            <a:r>
              <a:rPr lang="en-US" sz="1600" dirty="0" smtClean="0"/>
              <a:t>2100 Sumerian </a:t>
            </a:r>
            <a:r>
              <a:rPr lang="en-US" sz="1600" i="1" dirty="0" smtClean="0">
                <a:hlinkClick r:id="rId24" tooltip="Akkadian Empire"/>
              </a:rPr>
              <a:t>Curse of Agade</a:t>
            </a:r>
            <a:endParaRPr lang="en-US" sz="1600" dirty="0" smtClean="0"/>
          </a:p>
          <a:p>
            <a:r>
              <a:rPr lang="en-US" sz="1600" dirty="0" smtClean="0"/>
              <a:t>2100 Sumerian </a:t>
            </a:r>
            <a:r>
              <a:rPr lang="en-US" sz="1600" i="1" dirty="0" smtClean="0">
                <a:hlinkClick r:id="rId25" tooltip="Debate between Bird and Fish"/>
              </a:rPr>
              <a:t>Debate between Bird and Fish</a:t>
            </a:r>
            <a:endParaRPr lang="en-US" sz="1600" dirty="0" smtClean="0"/>
          </a:p>
          <a:p>
            <a:r>
              <a:rPr lang="en-US" sz="1600" dirty="0" smtClean="0"/>
              <a:t>2050 Sumerian </a:t>
            </a:r>
            <a:r>
              <a:rPr lang="en-US" sz="1600" i="1" dirty="0" smtClean="0">
                <a:hlinkClick r:id="rId26" tooltip="Code of Ur-Nammu"/>
              </a:rPr>
              <a:t>Code of Ur-</a:t>
            </a:r>
            <a:r>
              <a:rPr lang="en-US" sz="1600" i="1" dirty="0" err="1" smtClean="0">
                <a:hlinkClick r:id="rId26" tooltip="Code of Ur-Nammu"/>
              </a:rPr>
              <a:t>Nammu</a:t>
            </a:r>
            <a:endParaRPr lang="en-US" sz="1600" dirty="0" smtClean="0"/>
          </a:p>
          <a:p>
            <a:r>
              <a:rPr lang="en-US" sz="1600" dirty="0" smtClean="0"/>
              <a:t>2000 Egyptian </a:t>
            </a:r>
            <a:r>
              <a:rPr lang="en-US" sz="1600" i="1" dirty="0" smtClean="0">
                <a:hlinkClick r:id="rId27" tooltip="Coffin Texts"/>
              </a:rPr>
              <a:t>Coffin Texts</a:t>
            </a:r>
            <a:endParaRPr lang="en-US" sz="1600" dirty="0" smtClean="0"/>
          </a:p>
          <a:p>
            <a:r>
              <a:rPr lang="en-US" sz="1600" dirty="0" smtClean="0"/>
              <a:t>2000 Sumerian </a:t>
            </a:r>
            <a:r>
              <a:rPr lang="en-US" sz="1600" i="1" dirty="0" smtClean="0">
                <a:hlinkClick r:id="rId28" tooltip="Lament for Ur"/>
              </a:rPr>
              <a:t>Lament for Ur</a:t>
            </a:r>
            <a:endParaRPr lang="en-US" sz="1600" dirty="0" smtClean="0"/>
          </a:p>
          <a:p>
            <a:r>
              <a:rPr lang="en-US" sz="1600" dirty="0" smtClean="0"/>
              <a:t>2000 Sumerian </a:t>
            </a:r>
            <a:r>
              <a:rPr lang="en-US" sz="1600" i="1" dirty="0" err="1" smtClean="0">
                <a:hlinkClick r:id="rId29" tooltip="Enmerkar and the Lord of Aratta"/>
              </a:rPr>
              <a:t>Enmerkar</a:t>
            </a:r>
            <a:r>
              <a:rPr lang="en-US" sz="1600" i="1" dirty="0" smtClean="0">
                <a:hlinkClick r:id="rId29" tooltip="Enmerkar and the Lord of Aratta"/>
              </a:rPr>
              <a:t> and the Lord of </a:t>
            </a:r>
            <a:r>
              <a:rPr lang="en-US" sz="1600" i="1" dirty="0" err="1" smtClean="0">
                <a:hlinkClick r:id="rId29" tooltip="Enmerkar and the Lord of Aratta"/>
              </a:rPr>
              <a:t>Aratta</a:t>
            </a:r>
            <a:endParaRPr lang="en-US" sz="1600" dirty="0" smtClean="0"/>
          </a:p>
          <a:p>
            <a:r>
              <a:rPr lang="en-US" sz="1600" b="1" dirty="0" smtClean="0"/>
              <a:t>Middle Bronze Age</a:t>
            </a:r>
            <a:r>
              <a:rPr lang="en-US" sz="1600" dirty="0" smtClean="0"/>
              <a:t>: ca. 2000 to 1600 BC (approximate dates shown)</a:t>
            </a:r>
          </a:p>
          <a:p>
            <a:r>
              <a:rPr lang="en-US" sz="1600" dirty="0" smtClean="0"/>
              <a:t>1950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30" tooltip="Laws of Eshnunna"/>
              </a:rPr>
              <a:t>Laws of </a:t>
            </a:r>
            <a:r>
              <a:rPr lang="en-US" sz="1600" i="1" dirty="0" err="1" smtClean="0">
                <a:hlinkClick r:id="rId30" tooltip="Laws of Eshnunna"/>
              </a:rPr>
              <a:t>Eshnunna</a:t>
            </a:r>
            <a:endParaRPr lang="en-US" sz="1600" dirty="0" smtClean="0"/>
          </a:p>
          <a:p>
            <a:r>
              <a:rPr lang="en-US" sz="1600" dirty="0" smtClean="0"/>
              <a:t>1900 Sumerian </a:t>
            </a:r>
            <a:r>
              <a:rPr lang="en-US" sz="1600" i="1" dirty="0" smtClean="0">
                <a:hlinkClick r:id="rId31" tooltip="Lipit-Ishtar"/>
              </a:rPr>
              <a:t>Code of </a:t>
            </a:r>
            <a:r>
              <a:rPr lang="en-US" sz="1600" i="1" dirty="0" err="1" smtClean="0">
                <a:hlinkClick r:id="rId31" tooltip="Lipit-Ishtar"/>
              </a:rPr>
              <a:t>Lipit</a:t>
            </a:r>
            <a:r>
              <a:rPr lang="en-US" sz="1600" i="1" dirty="0" smtClean="0">
                <a:hlinkClick r:id="rId31" tooltip="Lipit-Ishtar"/>
              </a:rPr>
              <a:t>-Ishtar</a:t>
            </a:r>
            <a:endParaRPr lang="en-US" sz="1600" dirty="0" smtClean="0"/>
          </a:p>
          <a:p>
            <a:r>
              <a:rPr lang="en-US" sz="1600" dirty="0" smtClean="0"/>
              <a:t>1900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23" tooltip="Epic of Gilgamesh"/>
              </a:rPr>
              <a:t>Epic of Gilgamesh</a:t>
            </a:r>
            <a:endParaRPr lang="en-US" sz="1600" dirty="0" smtClean="0"/>
          </a:p>
          <a:p>
            <a:r>
              <a:rPr lang="en-US" sz="1600" dirty="0" smtClean="0"/>
              <a:t>1850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32" tooltip="Kultepe texts"/>
              </a:rPr>
              <a:t>Kultepe</a:t>
            </a:r>
            <a:r>
              <a:rPr lang="en-US" sz="1600" i="1" dirty="0" smtClean="0">
                <a:hlinkClick r:id="rId32" tooltip="Kultepe texts"/>
              </a:rPr>
              <a:t> texts</a:t>
            </a:r>
            <a:endParaRPr lang="en-US" sz="1600" dirty="0" smtClean="0"/>
          </a:p>
          <a:p>
            <a:r>
              <a:rPr lang="en-US" sz="1600" dirty="0" smtClean="0"/>
              <a:t>1800 Egyptian </a:t>
            </a:r>
            <a:r>
              <a:rPr lang="en-US" sz="1600" i="1" dirty="0" smtClean="0">
                <a:hlinkClick r:id="rId33" tooltip="Story of Sinuhe"/>
              </a:rPr>
              <a:t>Story of </a:t>
            </a:r>
            <a:r>
              <a:rPr lang="en-US" sz="1600" i="1" dirty="0" err="1" smtClean="0">
                <a:hlinkClick r:id="rId33" tooltip="Story of Sinuhe"/>
              </a:rPr>
              <a:t>Sinuhe</a:t>
            </a:r>
            <a:r>
              <a:rPr lang="en-US" sz="1600" dirty="0" smtClean="0"/>
              <a:t> (in </a:t>
            </a:r>
            <a:r>
              <a:rPr lang="en-US" sz="1600" dirty="0" smtClean="0">
                <a:hlinkClick r:id="rId34" tooltip="Hieratic"/>
              </a:rPr>
              <a:t>Hieratic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1800 Sumerian </a:t>
            </a:r>
            <a:r>
              <a:rPr lang="en-US" sz="1600" i="1" dirty="0" err="1" smtClean="0">
                <a:hlinkClick r:id="rId35" tooltip="Eridu Genesis"/>
              </a:rPr>
              <a:t>Eridu</a:t>
            </a:r>
            <a:r>
              <a:rPr lang="en-US" sz="1600" i="1" dirty="0" smtClean="0">
                <a:hlinkClick r:id="rId35" tooltip="Eridu Genesis"/>
              </a:rPr>
              <a:t> Genesis</a:t>
            </a:r>
            <a:endParaRPr lang="en-US" sz="1600" dirty="0" smtClean="0"/>
          </a:p>
          <a:p>
            <a:r>
              <a:rPr lang="en-US" sz="1600" dirty="0" smtClean="0"/>
              <a:t>1800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36" tooltip="Enûma Eliš"/>
              </a:rPr>
              <a:t>Enûma</a:t>
            </a:r>
            <a:r>
              <a:rPr lang="en-US" sz="1600" i="1" dirty="0" smtClean="0">
                <a:hlinkClick r:id="rId36" tooltip="Enûma Eliš"/>
              </a:rPr>
              <a:t> </a:t>
            </a:r>
            <a:r>
              <a:rPr lang="en-US" sz="1600" i="1" dirty="0" err="1" smtClean="0">
                <a:hlinkClick r:id="rId36" tooltip="Enûma Eliš"/>
              </a:rPr>
              <a:t>Eliš</a:t>
            </a:r>
            <a:endParaRPr lang="en-US" sz="1600" dirty="0" smtClean="0"/>
          </a:p>
          <a:p>
            <a:r>
              <a:rPr lang="en-US" sz="1600" dirty="0" smtClean="0"/>
              <a:t>1800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37" tooltip="Atra-Hasis"/>
              </a:rPr>
              <a:t>Atra-Hasis</a:t>
            </a:r>
            <a:r>
              <a:rPr lang="en-US" sz="1600" i="1" dirty="0" smtClean="0">
                <a:hlinkClick r:id="rId37" tooltip="Atra-Hasis"/>
              </a:rPr>
              <a:t> epic</a:t>
            </a:r>
            <a:endParaRPr lang="en-US" sz="1600" dirty="0" smtClean="0"/>
          </a:p>
          <a:p>
            <a:r>
              <a:rPr lang="en-US" sz="1600" dirty="0" smtClean="0"/>
              <a:t>1780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38" tooltip="Code of Hammurabi"/>
              </a:rPr>
              <a:t>Code of Hammurabi</a:t>
            </a:r>
            <a:r>
              <a:rPr lang="en-US" sz="1600" dirty="0" smtClean="0"/>
              <a:t> stele</a:t>
            </a:r>
          </a:p>
          <a:p>
            <a:r>
              <a:rPr lang="en-US" sz="1600" dirty="0" smtClean="0"/>
              <a:t>1780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39" tooltip="Mari, Syria"/>
              </a:rPr>
              <a:t>Mari letters</a:t>
            </a:r>
            <a:r>
              <a:rPr lang="en-US" sz="1600" dirty="0" smtClean="0"/>
              <a:t>, including the </a:t>
            </a:r>
            <a:r>
              <a:rPr lang="en-US" sz="1600" i="1" dirty="0" smtClean="0">
                <a:hlinkClick r:id="rId40" tooltip="Zimrilim"/>
              </a:rPr>
              <a:t>Epic of </a:t>
            </a:r>
            <a:r>
              <a:rPr lang="en-US" sz="1600" i="1" dirty="0" err="1" smtClean="0">
                <a:hlinkClick r:id="rId40" tooltip="Zimrilim"/>
              </a:rPr>
              <a:t>Zimri</a:t>
            </a:r>
            <a:r>
              <a:rPr lang="en-US" sz="1600" i="1" dirty="0" smtClean="0">
                <a:hlinkClick r:id="rId40" tooltip="Zimrilim"/>
              </a:rPr>
              <a:t>-Lim</a:t>
            </a:r>
            <a:endParaRPr lang="en-US" sz="1600" dirty="0" smtClean="0"/>
          </a:p>
          <a:p>
            <a:r>
              <a:rPr lang="en-US" sz="1600" dirty="0" smtClean="0"/>
              <a:t>1750 Hittite </a:t>
            </a:r>
            <a:r>
              <a:rPr lang="en-US" sz="1600" i="1" dirty="0" err="1" smtClean="0">
                <a:hlinkClick r:id="rId41" tooltip="Anitta"/>
              </a:rPr>
              <a:t>Anitta</a:t>
            </a:r>
            <a:r>
              <a:rPr lang="en-US" sz="1600" i="1" dirty="0" smtClean="0">
                <a:hlinkClick r:id="rId41" tooltip="Anitta"/>
              </a:rPr>
              <a:t> text</a:t>
            </a:r>
            <a:endParaRPr lang="en-US" sz="1600" dirty="0" smtClean="0"/>
          </a:p>
          <a:p>
            <a:r>
              <a:rPr lang="en-US" sz="1600" dirty="0" smtClean="0"/>
              <a:t>1700 Egyptian </a:t>
            </a:r>
            <a:r>
              <a:rPr lang="en-US" sz="1600" i="1" dirty="0" err="1" smtClean="0">
                <a:hlinkClick r:id="rId42" tooltip="Westcar Papyrus"/>
              </a:rPr>
              <a:t>Westcar</a:t>
            </a:r>
            <a:r>
              <a:rPr lang="en-US" sz="1600" i="1" dirty="0" smtClean="0">
                <a:hlinkClick r:id="rId42" tooltip="Westcar Papyrus"/>
              </a:rPr>
              <a:t> Papyrus</a:t>
            </a:r>
            <a:endParaRPr lang="en-US" sz="1600" dirty="0" smtClean="0"/>
          </a:p>
          <a:p>
            <a:r>
              <a:rPr lang="en-US" sz="1600" dirty="0" smtClean="0"/>
              <a:t>1650 Egyptian </a:t>
            </a:r>
            <a:r>
              <a:rPr lang="en-US" sz="1600" i="1" dirty="0" err="1" smtClean="0">
                <a:hlinkClick r:id="rId43" tooltip="Ipuwer Papyrus"/>
              </a:rPr>
              <a:t>Ipuwer</a:t>
            </a:r>
            <a:r>
              <a:rPr lang="en-US" sz="1600" i="1" dirty="0" smtClean="0">
                <a:hlinkClick r:id="rId43" tooltip="Ipuwer Papyrus"/>
              </a:rPr>
              <a:t> Papyrus</a:t>
            </a:r>
            <a:endParaRPr lang="en-US" sz="1600" dirty="0" smtClean="0"/>
          </a:p>
          <a:p>
            <a:r>
              <a:rPr lang="en-US" sz="1600" b="1" dirty="0" smtClean="0"/>
              <a:t>Late Bronze Age</a:t>
            </a:r>
            <a:r>
              <a:rPr lang="en-US" sz="1600" dirty="0" smtClean="0"/>
              <a:t>: ca. 1600 to 1200 BC (approximate dates shown)</a:t>
            </a:r>
          </a:p>
          <a:p>
            <a:r>
              <a:rPr lang="en-US" sz="1600" dirty="0" smtClean="0"/>
              <a:t>1700-1100 Vedic Sanskrit: approximate date of the composition of the </a:t>
            </a:r>
            <a:r>
              <a:rPr lang="en-US" sz="1600" dirty="0" err="1" smtClean="0">
                <a:hlinkClick r:id="rId44" tooltip="Rigveda"/>
              </a:rPr>
              <a:t>Rigveda</a:t>
            </a:r>
            <a:r>
              <a:rPr lang="en-US" sz="1600" dirty="0" smtClean="0"/>
              <a:t>. Many of these were not set to writing until later.</a:t>
            </a:r>
            <a:r>
              <a:rPr lang="en-US" sz="1600" baseline="30000" dirty="0" smtClean="0">
                <a:hlinkClick r:id="rId7"/>
              </a:rPr>
              <a:t>[6]</a:t>
            </a:r>
            <a:endParaRPr lang="en-US" sz="1600" dirty="0" smtClean="0"/>
          </a:p>
          <a:p>
            <a:r>
              <a:rPr lang="en-US" sz="1600" dirty="0" smtClean="0"/>
              <a:t>1600 Hittite </a:t>
            </a:r>
            <a:r>
              <a:rPr lang="en-US" sz="1600" i="1" dirty="0" smtClean="0">
                <a:hlinkClick r:id="rId45" tooltip="Code of the Nesilim"/>
              </a:rPr>
              <a:t>Code of the </a:t>
            </a:r>
            <a:r>
              <a:rPr lang="en-US" sz="1600" i="1" dirty="0" err="1" smtClean="0">
                <a:hlinkClick r:id="rId45" tooltip="Code of the Nesilim"/>
              </a:rPr>
              <a:t>Nesilim</a:t>
            </a:r>
            <a:endParaRPr lang="en-US" sz="1600" dirty="0" smtClean="0"/>
          </a:p>
          <a:p>
            <a:r>
              <a:rPr lang="en-US" sz="1600" dirty="0" smtClean="0"/>
              <a:t>1500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46" tooltip="Poor Man of Nippur"/>
              </a:rPr>
              <a:t>Poor Man of Nippur</a:t>
            </a:r>
            <a:r>
              <a:rPr lang="en-US" sz="1600" dirty="0" smtClean="0"/>
              <a:t> </a:t>
            </a:r>
            <a:r>
              <a:rPr lang="en-US" sz="1600" baseline="30000" dirty="0" smtClean="0">
                <a:hlinkClick r:id="rId7"/>
              </a:rPr>
              <a:t>[7]</a:t>
            </a:r>
            <a:endParaRPr lang="en-US" sz="1600" dirty="0" smtClean="0"/>
          </a:p>
          <a:p>
            <a:r>
              <a:rPr lang="en-US" sz="1600" dirty="0" smtClean="0"/>
              <a:t>1500 </a:t>
            </a:r>
            <a:r>
              <a:rPr lang="en-US" sz="1600" dirty="0" smtClean="0">
                <a:hlinkClick r:id="rId47" tooltip="Hittite military oath"/>
              </a:rPr>
              <a:t>Hittite military oath</a:t>
            </a:r>
            <a:endParaRPr lang="en-US" sz="1600" dirty="0" smtClean="0"/>
          </a:p>
          <a:p>
            <a:r>
              <a:rPr lang="en-US" sz="1600" dirty="0" smtClean="0"/>
              <a:t>1550 </a:t>
            </a:r>
            <a:r>
              <a:rPr lang="en-US" sz="1600" i="1" dirty="0" smtClean="0">
                <a:hlinkClick r:id="rId11" tooltip="Egyptian Book of the Dead"/>
              </a:rPr>
              <a:t>Egyptian Book of the Dead</a:t>
            </a:r>
            <a:endParaRPr lang="en-US" sz="1600" dirty="0" smtClean="0"/>
          </a:p>
          <a:p>
            <a:r>
              <a:rPr lang="en-US" sz="1600" dirty="0" smtClean="0"/>
              <a:t>1500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48" tooltip="Dynasty of Dunnum"/>
              </a:rPr>
              <a:t>Dynasty of </a:t>
            </a:r>
            <a:r>
              <a:rPr lang="en-US" sz="1600" i="1" dirty="0" err="1" smtClean="0">
                <a:hlinkClick r:id="rId48" tooltip="Dynasty of Dunnum"/>
              </a:rPr>
              <a:t>Dunnum</a:t>
            </a:r>
            <a:r>
              <a:rPr lang="en-US" sz="1600" baseline="30000" dirty="0" smtClean="0">
                <a:hlinkClick r:id="rId7"/>
              </a:rPr>
              <a:t>[8]</a:t>
            </a:r>
            <a:endParaRPr lang="en-US" sz="1600" dirty="0" smtClean="0"/>
          </a:p>
          <a:p>
            <a:r>
              <a:rPr lang="en-US" sz="1600" dirty="0" smtClean="0"/>
              <a:t>1440-1400 Hebrew </a:t>
            </a:r>
            <a:r>
              <a:rPr lang="en-US" sz="1600" i="1" dirty="0" smtClean="0">
                <a:hlinkClick r:id="rId49" tooltip="Torah"/>
              </a:rPr>
              <a:t>Torah</a:t>
            </a:r>
            <a:r>
              <a:rPr lang="en-US" sz="1600" dirty="0" smtClean="0"/>
              <a:t>, also called the </a:t>
            </a:r>
            <a:r>
              <a:rPr lang="en-US" sz="1600" i="1" dirty="0" smtClean="0">
                <a:hlinkClick r:id="rId50" tooltip="Pentateuch"/>
              </a:rPr>
              <a:t>Pentateuch</a:t>
            </a:r>
            <a:r>
              <a:rPr lang="en-US" sz="1600" dirty="0" smtClean="0"/>
              <a:t> or Five Books of Moses</a:t>
            </a:r>
            <a:r>
              <a:rPr lang="en-US" sz="1600" baseline="30000" dirty="0" smtClean="0">
                <a:hlinkClick r:id="rId7"/>
              </a:rPr>
              <a:t>[9][10][11][12][13]</a:t>
            </a:r>
            <a:r>
              <a:rPr lang="en-US" sz="1600" dirty="0" smtClean="0"/>
              <a:t> with a final redaction between 900-450 BC.</a:t>
            </a:r>
            <a:r>
              <a:rPr lang="en-US" sz="1600" baseline="30000" dirty="0" smtClean="0">
                <a:hlinkClick r:id="rId7"/>
              </a:rPr>
              <a:t>[14][15]</a:t>
            </a:r>
            <a:r>
              <a:rPr lang="en-US" sz="1600" dirty="0" smtClean="0"/>
              <a:t> Some give an alternate date of 1320-1280.</a:t>
            </a:r>
            <a:r>
              <a:rPr lang="en-US" sz="1600" baseline="30000" dirty="0" smtClean="0">
                <a:hlinkClick r:id="rId7"/>
              </a:rPr>
              <a:t>[16]</a:t>
            </a:r>
            <a:endParaRPr lang="en-US" sz="1600" dirty="0" smtClean="0"/>
          </a:p>
          <a:p>
            <a:r>
              <a:rPr lang="en-US" sz="1600" dirty="0" smtClean="0"/>
              <a:t>1400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/>
              <a:t>Marriage of </a:t>
            </a:r>
            <a:r>
              <a:rPr lang="en-US" sz="1600" i="1" dirty="0" err="1" smtClean="0">
                <a:hlinkClick r:id="rId51" tooltip="Nergal"/>
              </a:rPr>
              <a:t>Nergal</a:t>
            </a:r>
            <a:r>
              <a:rPr lang="en-US" sz="1600" i="1" dirty="0" smtClean="0"/>
              <a:t> and </a:t>
            </a:r>
            <a:r>
              <a:rPr lang="en-US" sz="1600" i="1" dirty="0" err="1" smtClean="0">
                <a:hlinkClick r:id="rId52" tooltip="Ereshkigal"/>
              </a:rPr>
              <a:t>Ereshkigal</a:t>
            </a:r>
            <a:endParaRPr lang="en-US" sz="1600" dirty="0" smtClean="0"/>
          </a:p>
          <a:p>
            <a:r>
              <a:rPr lang="en-US" sz="1600" dirty="0" smtClean="0"/>
              <a:t>1400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53" tooltip="Kurigalzu I"/>
              </a:rPr>
              <a:t>Autobiography of </a:t>
            </a:r>
            <a:r>
              <a:rPr lang="en-US" sz="1600" i="1" dirty="0" err="1" smtClean="0">
                <a:hlinkClick r:id="rId53" tooltip="Kurigalzu I"/>
              </a:rPr>
              <a:t>Kurigalzu</a:t>
            </a:r>
            <a:endParaRPr lang="en-US" sz="1600" dirty="0" smtClean="0"/>
          </a:p>
          <a:p>
            <a:r>
              <a:rPr lang="en-US" sz="1600" dirty="0" smtClean="0"/>
              <a:t>1400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54" tooltip="Amarna letters"/>
              </a:rPr>
              <a:t>Amarna</a:t>
            </a:r>
            <a:r>
              <a:rPr lang="en-US" sz="1600" dirty="0" smtClean="0">
                <a:hlinkClick r:id="rId54" tooltip="Amarna letters"/>
              </a:rPr>
              <a:t> letters</a:t>
            </a:r>
            <a:endParaRPr lang="en-US" sz="1600" dirty="0" smtClean="0"/>
          </a:p>
          <a:p>
            <a:r>
              <a:rPr lang="en-US" sz="1600" dirty="0" smtClean="0"/>
              <a:t>1330 Egyptian </a:t>
            </a:r>
            <a:r>
              <a:rPr lang="en-US" sz="1600" i="1" dirty="0" smtClean="0">
                <a:hlinkClick r:id="rId55" tooltip="Great Hymn to the Aten"/>
              </a:rPr>
              <a:t>Great Hymn to the </a:t>
            </a:r>
            <a:r>
              <a:rPr lang="en-US" sz="1600" i="1" dirty="0" err="1" smtClean="0">
                <a:hlinkClick r:id="rId55" tooltip="Great Hymn to the Aten"/>
              </a:rPr>
              <a:t>Aten</a:t>
            </a:r>
            <a:endParaRPr lang="en-US" sz="1600" dirty="0" smtClean="0"/>
          </a:p>
          <a:p>
            <a:r>
              <a:rPr lang="en-US" sz="1600" dirty="0" smtClean="0"/>
              <a:t>1240 Egyptian </a:t>
            </a:r>
            <a:r>
              <a:rPr lang="en-US" sz="1600" i="1" dirty="0" smtClean="0">
                <a:hlinkClick r:id="rId12" tooltip="Papyrus of Ani"/>
              </a:rPr>
              <a:t>Papyrus of </a:t>
            </a:r>
            <a:r>
              <a:rPr lang="en-US" sz="1600" i="1" dirty="0" err="1" smtClean="0">
                <a:hlinkClick r:id="rId12" tooltip="Papyrus of Ani"/>
              </a:rPr>
              <a:t>Ani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56" tooltip="Book of the Dead"/>
              </a:rPr>
              <a:t>Book of the Dead</a:t>
            </a:r>
            <a:endParaRPr lang="en-US" sz="1600" dirty="0" smtClean="0"/>
          </a:p>
          <a:p>
            <a:r>
              <a:rPr lang="en-US" sz="1600" dirty="0" smtClean="0"/>
              <a:t>1200-900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 version and younger stories in the </a:t>
            </a:r>
            <a:r>
              <a:rPr lang="en-US" sz="1600" i="1" dirty="0" smtClean="0"/>
              <a:t>Epic of Gilgamesh</a:t>
            </a:r>
            <a:r>
              <a:rPr lang="en-US" sz="1600" baseline="30000" dirty="0" smtClean="0">
                <a:hlinkClick r:id="rId7"/>
              </a:rPr>
              <a:t>[4]</a:t>
            </a:r>
            <a:endParaRPr lang="en-US" sz="1600" dirty="0" smtClean="0"/>
          </a:p>
          <a:p>
            <a:r>
              <a:rPr lang="en-US" sz="1600" dirty="0" smtClean="0"/>
              <a:t>1200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57" tooltip="Tukulti-Ninurta Epic"/>
              </a:rPr>
              <a:t>Tukulti-Ninurta</a:t>
            </a:r>
            <a:r>
              <a:rPr lang="en-US" sz="1600" i="1" dirty="0" smtClean="0">
                <a:hlinkClick r:id="rId57" tooltip="Tukulti-Ninurta Epic"/>
              </a:rPr>
              <a:t> Epic</a:t>
            </a:r>
            <a:endParaRPr lang="en-US" sz="1600" dirty="0" smtClean="0"/>
          </a:p>
          <a:p>
            <a:r>
              <a:rPr lang="en-US" sz="1600" dirty="0" smtClean="0"/>
              <a:t>1200 Egyptian </a:t>
            </a:r>
            <a:r>
              <a:rPr lang="en-US" sz="1600" i="1" dirty="0" smtClean="0">
                <a:hlinkClick r:id="rId58" tooltip="Tale of Two Brothers"/>
              </a:rPr>
              <a:t>Tale of Two Brothers</a:t>
            </a:r>
            <a:r>
              <a:rPr lang="en-US" sz="1600" dirty="0" smtClean="0"/>
              <a:t> </a:t>
            </a:r>
            <a:r>
              <a:rPr lang="en-US" sz="1600" baseline="30000" dirty="0" smtClean="0">
                <a:hlinkClick r:id="rId7"/>
              </a:rPr>
              <a:t>[17]</a:t>
            </a:r>
            <a:endParaRPr lang="en-US" sz="1600" dirty="0" smtClean="0"/>
          </a:p>
          <a:p>
            <a:r>
              <a:rPr lang="en-US" sz="1600" b="1" dirty="0" smtClean="0"/>
              <a:t>Iron Age</a:t>
            </a:r>
          </a:p>
          <a:p>
            <a:r>
              <a:rPr lang="en-US" sz="1600" i="1" dirty="0" smtClean="0"/>
              <a:t>See also </a:t>
            </a:r>
            <a:r>
              <a:rPr lang="en-US" sz="1600" i="1" dirty="0" smtClean="0">
                <a:hlinkClick r:id="rId59" tooltip="Sanskrit literature"/>
              </a:rPr>
              <a:t>Sanskrit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60" tooltip="Chinese literature"/>
              </a:rPr>
              <a:t>Chinese </a:t>
            </a:r>
            <a:r>
              <a:rPr lang="en-US" sz="1600" i="1" dirty="0" err="1" smtClean="0">
                <a:hlinkClick r:id="rId60" tooltip="Chinese literature"/>
              </a:rPr>
              <a:t>literature</a:t>
            </a:r>
            <a:r>
              <a:rPr lang="en-US" sz="1600" b="1" dirty="0" err="1" smtClean="0"/>
              <a:t>Iron</a:t>
            </a:r>
            <a:r>
              <a:rPr lang="en-US" sz="1600" b="1" dirty="0" smtClean="0"/>
              <a:t> Age</a:t>
            </a:r>
            <a:r>
              <a:rPr lang="en-US" sz="1600" dirty="0" smtClean="0"/>
              <a:t> texts predating Classical Antiquity: 12th to 8th centuries BC</a:t>
            </a:r>
          </a:p>
          <a:p>
            <a:r>
              <a:rPr lang="en-US" sz="1600" dirty="0" smtClean="0"/>
              <a:t>1200-1100 BC approximate date of books </a:t>
            </a:r>
            <a:r>
              <a:rPr lang="en-US" sz="1600" dirty="0" smtClean="0">
                <a:hlinkClick r:id="rId61" tooltip="Mandala 1"/>
              </a:rPr>
              <a:t>RV 1</a:t>
            </a:r>
            <a:r>
              <a:rPr lang="en-US" sz="1600" dirty="0" smtClean="0"/>
              <a:t> and </a:t>
            </a:r>
            <a:r>
              <a:rPr lang="en-US" sz="1600" dirty="0" smtClean="0">
                <a:hlinkClick r:id="rId62" tooltip="Mandala 10"/>
              </a:rPr>
              <a:t>RV 10</a:t>
            </a:r>
            <a:r>
              <a:rPr lang="en-US" sz="1600" dirty="0" smtClean="0"/>
              <a:t> in the </a:t>
            </a:r>
            <a:r>
              <a:rPr lang="en-US" sz="1600" dirty="0" err="1" smtClean="0">
                <a:hlinkClick r:id="rId44" tooltip="Rigveda"/>
              </a:rPr>
              <a:t>Rigveda</a:t>
            </a:r>
            <a:endParaRPr lang="en-US" sz="1600" dirty="0" smtClean="0"/>
          </a:p>
          <a:p>
            <a:r>
              <a:rPr lang="en-US" sz="1600" dirty="0" smtClean="0"/>
              <a:t>1200-800 BC approximate date of the Vedic Sanskrit </a:t>
            </a:r>
            <a:r>
              <a:rPr lang="en-US" sz="1600" dirty="0" err="1" smtClean="0">
                <a:hlinkClick r:id="rId63" tooltip="Yajurveda"/>
              </a:rPr>
              <a:t>Yajurveda</a:t>
            </a:r>
            <a:r>
              <a:rPr lang="en-US" sz="1600" dirty="0" smtClean="0"/>
              <a:t>, </a:t>
            </a:r>
            <a:r>
              <a:rPr lang="en-US" sz="1600" dirty="0" err="1" smtClean="0">
                <a:hlinkClick r:id="rId64" tooltip="Atharvaveda"/>
              </a:rPr>
              <a:t>Atharvaveda</a:t>
            </a:r>
            <a:endParaRPr lang="en-US" sz="1600" dirty="0" smtClean="0"/>
          </a:p>
          <a:p>
            <a:r>
              <a:rPr lang="en-US" sz="1600" dirty="0" smtClean="0"/>
              <a:t>1100-800 BC date of the redaction of the extant text of the </a:t>
            </a:r>
            <a:r>
              <a:rPr lang="en-US" sz="1600" dirty="0" err="1" smtClean="0">
                <a:hlinkClick r:id="rId44" tooltip="Rigveda"/>
              </a:rPr>
              <a:t>Rigveda</a:t>
            </a:r>
            <a:endParaRPr lang="en-US" sz="1600" dirty="0" smtClean="0"/>
          </a:p>
          <a:p>
            <a:r>
              <a:rPr lang="en-US" sz="1600" dirty="0" smtClean="0"/>
              <a:t>1050 BC Egyptian </a:t>
            </a:r>
            <a:r>
              <a:rPr lang="en-US" sz="1600" i="1" dirty="0" smtClean="0">
                <a:hlinkClick r:id="rId65" tooltip="Story of Wenamun"/>
              </a:rPr>
              <a:t>Story of </a:t>
            </a:r>
            <a:r>
              <a:rPr lang="en-US" sz="1600" i="1" dirty="0" err="1" smtClean="0">
                <a:hlinkClick r:id="rId65" tooltip="Story of Wenamun"/>
              </a:rPr>
              <a:t>Wenamun</a:t>
            </a:r>
            <a:endParaRPr lang="en-US" sz="1600" dirty="0" smtClean="0"/>
          </a:p>
          <a:p>
            <a:r>
              <a:rPr lang="en-US" sz="1600" dirty="0" smtClean="0"/>
              <a:t>1050 BC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66" tooltip="Esagil-kin-apli"/>
              </a:rPr>
              <a:t>Sakikkū</a:t>
            </a:r>
            <a:r>
              <a:rPr lang="en-US" sz="1600" dirty="0" smtClean="0">
                <a:hlinkClick r:id="rId66" tooltip="Esagil-kin-apli"/>
              </a:rPr>
              <a:t> (SA.GIG)</a:t>
            </a:r>
            <a:r>
              <a:rPr lang="en-US" sz="1600" dirty="0" smtClean="0"/>
              <a:t> “Diagnostic Omens” by </a:t>
            </a:r>
            <a:r>
              <a:rPr lang="en-US" sz="1600" dirty="0" err="1" smtClean="0">
                <a:hlinkClick r:id="rId66" tooltip="Esagil-kin-apli"/>
              </a:rPr>
              <a:t>Esagil</a:t>
            </a:r>
            <a:r>
              <a:rPr lang="en-US" sz="1600" dirty="0" smtClean="0">
                <a:hlinkClick r:id="rId66" tooltip="Esagil-kin-apli"/>
              </a:rPr>
              <a:t>-kin-</a:t>
            </a:r>
            <a:r>
              <a:rPr lang="en-US" sz="1600" dirty="0" err="1" smtClean="0">
                <a:hlinkClick r:id="rId66" tooltip="Esagil-kin-apli"/>
              </a:rPr>
              <a:t>apli</a:t>
            </a:r>
            <a:r>
              <a:rPr lang="en-US" sz="1600" dirty="0" smtClean="0"/>
              <a:t>.</a:t>
            </a:r>
            <a:r>
              <a:rPr lang="en-US" sz="1600" baseline="30000" dirty="0" smtClean="0">
                <a:hlinkClick r:id="rId7"/>
              </a:rPr>
              <a:t>[18]</a:t>
            </a:r>
            <a:endParaRPr lang="en-US" sz="1600" dirty="0" smtClean="0"/>
          </a:p>
          <a:p>
            <a:r>
              <a:rPr lang="en-US" sz="1600" dirty="0" smtClean="0"/>
              <a:t>1050 BC The </a:t>
            </a:r>
            <a:r>
              <a:rPr lang="en-US" sz="1600" i="1" dirty="0" smtClean="0"/>
              <a:t>Babylonian Theodicy</a:t>
            </a:r>
            <a:r>
              <a:rPr lang="en-US" sz="1600" dirty="0" smtClean="0"/>
              <a:t> of </a:t>
            </a:r>
            <a:r>
              <a:rPr lang="en-US" sz="1600" dirty="0" err="1" smtClean="0"/>
              <a:t>Šaggil-kīnam-ubbib</a:t>
            </a:r>
            <a:r>
              <a:rPr lang="en-US" sz="1600" dirty="0" smtClean="0"/>
              <a:t>.</a:t>
            </a:r>
            <a:r>
              <a:rPr lang="en-US" sz="1600" baseline="30000" dirty="0" smtClean="0">
                <a:hlinkClick r:id="rId7"/>
              </a:rPr>
              <a:t>[18]</a:t>
            </a:r>
            <a:endParaRPr lang="en-US" sz="1600" dirty="0" smtClean="0"/>
          </a:p>
          <a:p>
            <a:r>
              <a:rPr lang="en-US" sz="1600" dirty="0" smtClean="0"/>
              <a:t>1000-600 BC Chinese </a:t>
            </a:r>
            <a:r>
              <a:rPr lang="en-US" sz="1600" i="1" dirty="0" smtClean="0">
                <a:hlinkClick r:id="rId67" tooltip="Book of Songs (Chinese)"/>
              </a:rPr>
              <a:t>Classic of Poetry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Shījīng</a:t>
            </a:r>
            <a:r>
              <a:rPr lang="en-US" sz="1600" i="1" dirty="0" smtClean="0"/>
              <a:t>)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68" tooltip="Shujing"/>
              </a:rPr>
              <a:t>Classic of Documents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Shūjīng</a:t>
            </a:r>
            <a:r>
              <a:rPr lang="en-US" sz="1600" i="1" dirty="0" smtClean="0"/>
              <a:t>)</a:t>
            </a:r>
            <a:r>
              <a:rPr lang="en-US" sz="1600" dirty="0" smtClean="0"/>
              <a:t> (authentic portions), </a:t>
            </a:r>
            <a:r>
              <a:rPr lang="en-US" sz="1600" i="1" dirty="0" smtClean="0">
                <a:hlinkClick r:id="rId69" tooltip="I Ching"/>
              </a:rPr>
              <a:t>Classic of Changes</a:t>
            </a:r>
            <a:r>
              <a:rPr lang="en-US" sz="1600" i="1" dirty="0" smtClean="0"/>
              <a:t> (I </a:t>
            </a:r>
            <a:r>
              <a:rPr lang="en-US" sz="1600" i="1" dirty="0" err="1" smtClean="0"/>
              <a:t>Ching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dirty="0" smtClean="0"/>
              <a:t>950 BC date of the </a:t>
            </a:r>
            <a:r>
              <a:rPr lang="en-US" sz="1600" dirty="0" err="1" smtClean="0">
                <a:hlinkClick r:id="rId70" tooltip="Jahwist"/>
              </a:rPr>
              <a:t>Jahwist</a:t>
            </a:r>
            <a:r>
              <a:rPr lang="en-US" sz="1600" dirty="0" smtClean="0"/>
              <a:t> portions of the </a:t>
            </a:r>
            <a:r>
              <a:rPr lang="en-US" sz="1600" dirty="0" smtClean="0">
                <a:hlinkClick r:id="rId49" tooltip="Torah"/>
              </a:rPr>
              <a:t>Torah</a:t>
            </a:r>
            <a:r>
              <a:rPr lang="en-US" sz="1600" dirty="0" smtClean="0"/>
              <a:t> according to the </a:t>
            </a:r>
            <a:r>
              <a:rPr lang="en-US" sz="1600" dirty="0" smtClean="0">
                <a:hlinkClick r:id="rId71" tooltip="Documentary hypothesis"/>
              </a:rPr>
              <a:t>documentary hypothesis</a:t>
            </a:r>
            <a:endParaRPr lang="en-US" sz="1600" dirty="0" smtClean="0"/>
          </a:p>
          <a:p>
            <a:r>
              <a:rPr lang="en-US" sz="1600" dirty="0" smtClean="0"/>
              <a:t>900 BC </a:t>
            </a:r>
            <a:r>
              <a:rPr lang="en-US" sz="1600" dirty="0" err="1" smtClean="0"/>
              <a:t>Akkadian</a:t>
            </a:r>
            <a:r>
              <a:rPr lang="en-US" sz="1600" dirty="0" smtClean="0"/>
              <a:t> </a:t>
            </a:r>
            <a:r>
              <a:rPr lang="en-US" sz="1600" i="1" dirty="0" smtClean="0">
                <a:hlinkClick r:id="rId72" tooltip="Epic of Erra"/>
              </a:rPr>
              <a:t>Epic of </a:t>
            </a:r>
            <a:r>
              <a:rPr lang="en-US" sz="1600" i="1" dirty="0" err="1" smtClean="0">
                <a:hlinkClick r:id="rId72" tooltip="Epic of Erra"/>
              </a:rPr>
              <a:t>Erra</a:t>
            </a:r>
            <a:endParaRPr lang="en-US" sz="1600" dirty="0" smtClean="0"/>
          </a:p>
          <a:p>
            <a:r>
              <a:rPr lang="en-US" sz="1600" dirty="0" smtClean="0"/>
              <a:t>850 BC date of the </a:t>
            </a:r>
            <a:r>
              <a:rPr lang="en-US" sz="1600" dirty="0" err="1" smtClean="0">
                <a:hlinkClick r:id="rId73" tooltip="Elohist"/>
              </a:rPr>
              <a:t>Elohist</a:t>
            </a:r>
            <a:r>
              <a:rPr lang="en-US" sz="1600" dirty="0" smtClean="0"/>
              <a:t> portions of the </a:t>
            </a:r>
            <a:r>
              <a:rPr lang="en-US" sz="1600" dirty="0" smtClean="0">
                <a:hlinkClick r:id="rId49" tooltip="Torah"/>
              </a:rPr>
              <a:t>Torah</a:t>
            </a:r>
            <a:r>
              <a:rPr lang="en-US" sz="1600" dirty="0" smtClean="0"/>
              <a:t> according to the </a:t>
            </a:r>
            <a:r>
              <a:rPr lang="en-US" sz="1600" dirty="0" smtClean="0">
                <a:hlinkClick r:id="rId71" tooltip="Documentary hypothesis"/>
              </a:rPr>
              <a:t>documentary hypothesis</a:t>
            </a:r>
            <a:endParaRPr lang="en-US" sz="1600" dirty="0" smtClean="0"/>
          </a:p>
          <a:p>
            <a:r>
              <a:rPr lang="en-US" sz="1600" b="1" dirty="0" smtClean="0"/>
              <a:t>Classical Antiquity</a:t>
            </a:r>
          </a:p>
          <a:p>
            <a:r>
              <a:rPr lang="en-US" sz="1600" i="1" dirty="0" smtClean="0"/>
              <a:t>See also </a:t>
            </a:r>
            <a:r>
              <a:rPr lang="en-US" sz="1600" i="1" dirty="0" smtClean="0">
                <a:hlinkClick r:id="rId74" tooltip="Ancient Greek literature"/>
              </a:rPr>
              <a:t>Ancient Greek literature</a:t>
            </a:r>
            <a:r>
              <a:rPr lang="en-US" sz="1600" i="1" dirty="0" smtClean="0"/>
              <a:t>, </a:t>
            </a:r>
            <a:r>
              <a:rPr lang="en-US" sz="1600" i="1" dirty="0" err="1" smtClean="0">
                <a:hlinkClick r:id="rId75" tooltip="Syriac literature"/>
              </a:rPr>
              <a:t>Syriac</a:t>
            </a:r>
            <a:r>
              <a:rPr lang="en-US" sz="1600" i="1" dirty="0" smtClean="0">
                <a:hlinkClick r:id="rId75" tooltip="Syriac literature"/>
              </a:rPr>
              <a:t>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76" tooltip="Latin literature"/>
              </a:rPr>
              <a:t>Latin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77" tooltip="Indian literature"/>
              </a:rPr>
              <a:t>Indian literature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78" tooltip="Hebrew literature"/>
              </a:rPr>
              <a:t>Hebrew literature</a:t>
            </a:r>
            <a:r>
              <a:rPr lang="en-US" sz="1600" i="1" dirty="0" smtClean="0"/>
              <a:t>, </a:t>
            </a:r>
            <a:r>
              <a:rPr lang="en-US" sz="1600" i="1" dirty="0" err="1" smtClean="0">
                <a:hlinkClick r:id="rId79" tooltip="Avesta"/>
              </a:rPr>
              <a:t>Avesta</a:t>
            </a:r>
            <a:r>
              <a:rPr lang="en-US" sz="1600" i="1" dirty="0" err="1" smtClean="0"/>
              <a:t>See</a:t>
            </a:r>
            <a:r>
              <a:rPr lang="en-US" sz="1600" i="1" dirty="0" smtClean="0"/>
              <a:t> also: centuries in poetry: </a:t>
            </a:r>
            <a:r>
              <a:rPr lang="en-US" sz="1600" i="1" dirty="0" smtClean="0">
                <a:hlinkClick r:id="rId80" tooltip="7th century BC in poetry"/>
              </a:rPr>
              <a:t>7th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1" tooltip="6th century BC in poetry"/>
              </a:rPr>
              <a:t>6th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2" tooltip="5th century BC in poetry"/>
              </a:rPr>
              <a:t>5th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3" tooltip="4th century BC in poetry"/>
              </a:rPr>
              <a:t>4th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4" tooltip="3rd century BC in poetry"/>
              </a:rPr>
              <a:t>3rd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5" tooltip="2nd century BC in poetry"/>
              </a:rPr>
              <a:t>2nd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86" tooltip="1st century BC in poetry"/>
              </a:rPr>
              <a:t>1st</a:t>
            </a:r>
            <a:r>
              <a:rPr lang="en-US" sz="1600" b="1" dirty="0" smtClean="0"/>
              <a:t>8th century BC</a:t>
            </a:r>
            <a:endParaRPr lang="en-US" sz="1600" dirty="0" smtClean="0"/>
          </a:p>
          <a:p>
            <a:r>
              <a:rPr lang="en-US" sz="1600" dirty="0" smtClean="0"/>
              <a:t>Greek </a:t>
            </a:r>
            <a:r>
              <a:rPr lang="en-US" sz="1600" dirty="0" smtClean="0">
                <a:hlinkClick r:id="rId87" tooltip="Epic Cycle"/>
              </a:rPr>
              <a:t>Trojan War cycle</a:t>
            </a:r>
            <a:r>
              <a:rPr lang="en-US" sz="1600" dirty="0" smtClean="0"/>
              <a:t>, including the </a:t>
            </a:r>
            <a:r>
              <a:rPr lang="en-US" sz="1600" i="1" dirty="0" smtClean="0">
                <a:hlinkClick r:id="rId88" tooltip="Iliad"/>
              </a:rPr>
              <a:t>Iliad</a:t>
            </a:r>
            <a:r>
              <a:rPr lang="en-US" sz="1600" dirty="0" smtClean="0"/>
              <a:t> and the </a:t>
            </a:r>
            <a:r>
              <a:rPr lang="en-US" sz="1600" i="1" dirty="0" smtClean="0">
                <a:hlinkClick r:id="rId89" tooltip="Odyssey"/>
              </a:rPr>
              <a:t>Odyssey</a:t>
            </a:r>
            <a:endParaRPr lang="en-US" sz="1600" dirty="0" smtClean="0"/>
          </a:p>
          <a:p>
            <a:r>
              <a:rPr lang="en-US" sz="1600" dirty="0" smtClean="0"/>
              <a:t>800-500 BC: Sanskrit </a:t>
            </a:r>
            <a:r>
              <a:rPr lang="en-US" sz="1600" i="1" dirty="0" err="1" smtClean="0">
                <a:hlinkClick r:id="rId90" tooltip="Brahmana"/>
              </a:rPr>
              <a:t>Brahmanas</a:t>
            </a:r>
            <a:endParaRPr lang="en-US" sz="1600" dirty="0" smtClean="0"/>
          </a:p>
          <a:p>
            <a:r>
              <a:rPr lang="en-US" sz="1600" dirty="0" smtClean="0"/>
              <a:t>Oldest non-</a:t>
            </a:r>
            <a:r>
              <a:rPr lang="en-US" sz="1600" dirty="0" err="1" smtClean="0"/>
              <a:t>Pentateuchal</a:t>
            </a:r>
            <a:r>
              <a:rPr lang="en-US" sz="1600" dirty="0" smtClean="0"/>
              <a:t> books of the </a:t>
            </a:r>
            <a:r>
              <a:rPr lang="en-US" sz="1600" dirty="0" smtClean="0">
                <a:hlinkClick r:id="rId91" tooltip="Hebrew Bible"/>
              </a:rPr>
              <a:t>Hebrew Bible</a:t>
            </a:r>
            <a:r>
              <a:rPr lang="en-US" sz="1600" dirty="0" smtClean="0"/>
              <a:t> (the </a:t>
            </a:r>
            <a:r>
              <a:rPr lang="en-US" sz="1600" dirty="0" smtClean="0">
                <a:hlinkClick r:id="rId92" tooltip="Book of Nahum"/>
              </a:rPr>
              <a:t>Book of Nahum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93" tooltip="Book of Hosea"/>
              </a:rPr>
              <a:t>Book of Hosea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94" tooltip="Book of Amos"/>
              </a:rPr>
              <a:t>Book of Amos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95" tooltip="Book of Isaiah"/>
              </a:rPr>
              <a:t>Book of Isaiah</a:t>
            </a:r>
            <a:r>
              <a:rPr lang="en-US" sz="1600" dirty="0" smtClean="0"/>
              <a:t>)</a:t>
            </a:r>
          </a:p>
          <a:p>
            <a:r>
              <a:rPr lang="en-US" sz="1600" b="1" dirty="0" smtClean="0"/>
              <a:t>7th century BC</a:t>
            </a:r>
            <a:endParaRPr lang="en-US" sz="1600" dirty="0" smtClean="0"/>
          </a:p>
          <a:p>
            <a:r>
              <a:rPr lang="en-US" sz="1600" i="1" dirty="0" smtClean="0"/>
              <a:t>Greek: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96" tooltip="Hesiod"/>
              </a:rPr>
              <a:t>Hesiod</a:t>
            </a:r>
            <a:r>
              <a:rPr lang="en-US" sz="1600" dirty="0" smtClean="0"/>
              <a:t>: The </a:t>
            </a:r>
            <a:r>
              <a:rPr lang="en-US" sz="1600" i="1" dirty="0" err="1" smtClean="0">
                <a:hlinkClick r:id="rId97" tooltip="Theogony"/>
              </a:rPr>
              <a:t>Theogony</a:t>
            </a:r>
            <a:r>
              <a:rPr lang="en-US" sz="1600" dirty="0" smtClean="0"/>
              <a:t> and </a:t>
            </a:r>
            <a:r>
              <a:rPr lang="en-US" sz="1600" i="1" dirty="0" smtClean="0">
                <a:hlinkClick r:id="rId98" tooltip="Works and Days"/>
              </a:rPr>
              <a:t>Works and Days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99" tooltip="Archilochus"/>
              </a:rPr>
              <a:t>Archilochus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00" tooltip="Alcman"/>
              </a:rPr>
              <a:t>Alcman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01" tooltip="Semonides of Amorgos"/>
              </a:rPr>
              <a:t>Semonides</a:t>
            </a:r>
            <a:r>
              <a:rPr lang="en-US" sz="1600" dirty="0" smtClean="0">
                <a:hlinkClick r:id="rId101" tooltip="Semonides of Amorgos"/>
              </a:rPr>
              <a:t> of </a:t>
            </a:r>
            <a:r>
              <a:rPr lang="en-US" sz="1600" dirty="0" err="1" smtClean="0">
                <a:hlinkClick r:id="rId101" tooltip="Semonides of Amorgos"/>
              </a:rPr>
              <a:t>Amorgos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02" tooltip="Solon"/>
              </a:rPr>
              <a:t>Solon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03" tooltip="Mimnermus"/>
              </a:rPr>
              <a:t>Mimnermus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04" tooltip="Stesichorus"/>
              </a:rPr>
              <a:t>Stesichorus</a:t>
            </a:r>
            <a:endParaRPr lang="en-US" sz="1600" dirty="0" smtClean="0"/>
          </a:p>
          <a:p>
            <a:r>
              <a:rPr lang="en-US" sz="1600" b="1" dirty="0" smtClean="0"/>
              <a:t>6th century BC</a:t>
            </a:r>
            <a:endParaRPr lang="en-US" sz="1600" dirty="0" smtClean="0"/>
          </a:p>
          <a:p>
            <a:r>
              <a:rPr lang="en-US" sz="1600" i="1" dirty="0" smtClean="0">
                <a:hlinkClick r:id="rId91" tooltip="Hebrew Bible"/>
              </a:rPr>
              <a:t>Hebrew Bible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105" tooltip="Psalms"/>
              </a:rPr>
              <a:t>Psalms</a:t>
            </a:r>
            <a:r>
              <a:rPr lang="en-US" sz="1600" baseline="30000" dirty="0" smtClean="0"/>
              <a:t>[</a:t>
            </a:r>
            <a:r>
              <a:rPr lang="en-US" sz="1600" i="1" baseline="30000" dirty="0" smtClean="0">
                <a:hlinkClick r:id="rId106" tooltip="Wikipedia:Citation needed"/>
              </a:rPr>
              <a:t>citation needed</a:t>
            </a:r>
            <a:r>
              <a:rPr lang="en-US" sz="1600" baseline="30000" dirty="0" smtClean="0"/>
              <a:t>]</a:t>
            </a:r>
            <a:r>
              <a:rPr lang="en-US" sz="1600" dirty="0" smtClean="0"/>
              <a:t> (according to late dating) </a:t>
            </a:r>
            <a:r>
              <a:rPr lang="en-US" sz="1600" dirty="0" smtClean="0">
                <a:hlinkClick r:id="rId107" tooltip="Book of Ezekiel"/>
              </a:rPr>
              <a:t>Book of Ezekiel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108" tooltip="Book of Daniel"/>
              </a:rPr>
              <a:t>Book of Daniel</a:t>
            </a:r>
            <a:r>
              <a:rPr lang="en-US" sz="1600" dirty="0" smtClean="0"/>
              <a:t> (according to conservative or early dating)</a:t>
            </a:r>
          </a:p>
          <a:p>
            <a:r>
              <a:rPr lang="en-US" sz="1600" i="1" dirty="0" smtClean="0"/>
              <a:t>Chinese: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109" tooltip="Sun Tzu"/>
              </a:rPr>
              <a:t>Sun Tzu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10" tooltip="The Art of War"/>
              </a:rPr>
              <a:t>The Art of War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Sūnzǐ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Bīngfǎ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Sanskrit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>
                <a:hlinkClick r:id="rId111" tooltip="Sutra"/>
              </a:rPr>
              <a:t>Sutra</a:t>
            </a:r>
            <a:r>
              <a:rPr lang="en-US" sz="1600" dirty="0" smtClean="0"/>
              <a:t> literature</a:t>
            </a:r>
          </a:p>
          <a:p>
            <a:pPr lvl="1"/>
            <a:r>
              <a:rPr lang="en-US" sz="1600" dirty="0" smtClean="0"/>
              <a:t>some </a:t>
            </a:r>
            <a:r>
              <a:rPr lang="en-US" sz="1600" dirty="0" err="1" smtClean="0">
                <a:hlinkClick r:id="rId112" tooltip="Mukhya Upanishads"/>
              </a:rPr>
              <a:t>Mukhya</a:t>
            </a:r>
            <a:r>
              <a:rPr lang="en-US" sz="1600" dirty="0" smtClean="0">
                <a:hlinkClick r:id="rId112" tooltip="Mukhya Upanishads"/>
              </a:rPr>
              <a:t> Upanishads</a:t>
            </a:r>
            <a:r>
              <a:rPr lang="en-US" sz="1600" dirty="0" smtClean="0"/>
              <a:t> (</a:t>
            </a:r>
            <a:r>
              <a:rPr lang="en-US" sz="1600" dirty="0" err="1" smtClean="0">
                <a:hlinkClick r:id="rId113" tooltip="Katha Upanishad"/>
              </a:rPr>
              <a:t>Katha</a:t>
            </a:r>
            <a:r>
              <a:rPr lang="en-US" sz="1600" dirty="0" smtClean="0">
                <a:hlinkClick r:id="rId113" tooltip="Katha Upanishad"/>
              </a:rPr>
              <a:t> Upanishad</a:t>
            </a:r>
            <a:r>
              <a:rPr lang="en-US" sz="1600" dirty="0" smtClean="0"/>
              <a:t>, </a:t>
            </a:r>
            <a:r>
              <a:rPr lang="en-US" sz="1600" dirty="0" err="1" smtClean="0">
                <a:hlinkClick r:id="rId114" tooltip="Maitrayaniya Upanishad"/>
              </a:rPr>
              <a:t>Maitrayaniya</a:t>
            </a:r>
            <a:r>
              <a:rPr lang="en-US" sz="1600" dirty="0" smtClean="0">
                <a:hlinkClick r:id="rId114" tooltip="Maitrayaniya Upanishad"/>
              </a:rPr>
              <a:t> Upanishad</a:t>
            </a:r>
            <a:r>
              <a:rPr lang="en-US" sz="1600" dirty="0" smtClean="0"/>
              <a:t>)</a:t>
            </a:r>
          </a:p>
          <a:p>
            <a:r>
              <a:rPr lang="en-US" sz="1600" i="1" dirty="0" smtClean="0"/>
              <a:t>Greek: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15" tooltip="Sappho"/>
              </a:rPr>
              <a:t>Sappho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16" tooltip="Ibycus"/>
              </a:rPr>
              <a:t>Ibycus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17" tooltip="Alcaeus of Mytilene"/>
              </a:rPr>
              <a:t>Alcaeus of </a:t>
            </a:r>
            <a:r>
              <a:rPr lang="en-US" sz="1600" dirty="0" err="1" smtClean="0">
                <a:hlinkClick r:id="rId117" tooltip="Alcaeus of Mytilene"/>
              </a:rPr>
              <a:t>Mytilene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18" tooltip="Aesop's Fables"/>
              </a:rPr>
              <a:t>Aesop's Fables</a:t>
            </a:r>
            <a:endParaRPr lang="en-US" sz="1600" dirty="0" smtClean="0"/>
          </a:p>
          <a:p>
            <a:r>
              <a:rPr lang="en-US" sz="1600" b="1" dirty="0" smtClean="0"/>
              <a:t>5th century BC</a:t>
            </a:r>
            <a:endParaRPr lang="en-US" sz="1600" dirty="0" smtClean="0"/>
          </a:p>
          <a:p>
            <a:r>
              <a:rPr lang="en-US" sz="1600" dirty="0" smtClean="0"/>
              <a:t>5th century BC to 4th century AD: </a:t>
            </a:r>
            <a:r>
              <a:rPr lang="en-US" sz="1600" i="1" dirty="0" smtClean="0"/>
              <a:t>Sanskrit</a:t>
            </a:r>
            <a:r>
              <a:rPr lang="en-US" sz="1600" dirty="0" smtClean="0"/>
              <a:t>: </a:t>
            </a:r>
            <a:r>
              <a:rPr lang="en-US" sz="1600" dirty="0" smtClean="0">
                <a:hlinkClick r:id="rId119" tooltip="Indian epic poetry"/>
              </a:rPr>
              <a:t>Epics</a:t>
            </a:r>
            <a:r>
              <a:rPr lang="en-US" sz="1600" dirty="0" smtClean="0"/>
              <a:t> (</a:t>
            </a:r>
            <a:r>
              <a:rPr lang="en-US" sz="1600" i="1" dirty="0" smtClean="0">
                <a:hlinkClick r:id="rId120" tooltip="Mahabharata"/>
              </a:rPr>
              <a:t>Mahabharata</a:t>
            </a:r>
            <a:r>
              <a:rPr lang="en-US" sz="1600" dirty="0" smtClean="0"/>
              <a:t> and </a:t>
            </a:r>
            <a:r>
              <a:rPr lang="en-US" sz="1600" i="1" dirty="0" smtClean="0">
                <a:hlinkClick r:id="rId121" tooltip="Ramayana"/>
              </a:rPr>
              <a:t>Ramayana</a:t>
            </a:r>
            <a:r>
              <a:rPr lang="en-US" sz="1600" dirty="0" smtClean="0"/>
              <a:t>)</a:t>
            </a:r>
          </a:p>
          <a:p>
            <a:r>
              <a:rPr lang="en-US" sz="1600" i="1" dirty="0" err="1" smtClean="0"/>
              <a:t>Avestan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122" tooltip="Yasht"/>
              </a:rPr>
              <a:t>Yasht</a:t>
            </a:r>
            <a:endParaRPr lang="en-US" sz="1600" dirty="0" smtClean="0"/>
          </a:p>
          <a:p>
            <a:r>
              <a:rPr lang="en-US" sz="1600" i="1" dirty="0" smtClean="0"/>
              <a:t>Chinese:</a:t>
            </a:r>
            <a:endParaRPr lang="en-US" sz="1600" dirty="0" smtClean="0"/>
          </a:p>
          <a:p>
            <a:pPr lvl="1"/>
            <a:r>
              <a:rPr lang="en-US" sz="1600" i="1" dirty="0" smtClean="0">
                <a:hlinkClick r:id="rId123" tooltip="Spring and Autumn Annals"/>
              </a:rPr>
              <a:t>Spring and Autumn Annals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Chūnqiū</a:t>
            </a:r>
            <a:r>
              <a:rPr lang="en-US" sz="1600" i="1" dirty="0" smtClean="0"/>
              <a:t>)</a:t>
            </a:r>
            <a:r>
              <a:rPr lang="en-US" sz="1600" dirty="0" smtClean="0"/>
              <a:t> (722–481 BC, chronicles of the state of </a:t>
            </a:r>
            <a:r>
              <a:rPr lang="en-US" sz="1600" dirty="0" smtClean="0">
                <a:hlinkClick r:id="rId124" tooltip="Lu (state)"/>
              </a:rPr>
              <a:t>Lu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>
                <a:hlinkClick r:id="rId125" tooltip="Confucius"/>
              </a:rPr>
              <a:t>Confucius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26" tooltip="Analects"/>
              </a:rPr>
              <a:t>Analects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Lúnyǔ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pPr lvl="1"/>
            <a:r>
              <a:rPr lang="en-US" sz="1600" i="1" dirty="0" smtClean="0">
                <a:hlinkClick r:id="rId127" tooltip="Book of Rites"/>
              </a:rPr>
              <a:t>Classic of Rites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Lǐjì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pPr lvl="1"/>
            <a:r>
              <a:rPr lang="en-US" sz="1600" i="1" dirty="0" smtClean="0">
                <a:hlinkClick r:id="rId128" tooltip="Zuo Zhuan"/>
              </a:rPr>
              <a:t>Commentaries of </a:t>
            </a:r>
            <a:r>
              <a:rPr lang="en-US" sz="1600" i="1" dirty="0" err="1" smtClean="0">
                <a:hlinkClick r:id="rId128" tooltip="Zuo Zhuan"/>
              </a:rPr>
              <a:t>Zuo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Zuǒzhuàn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Greek: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29" tooltip="Pindar"/>
              </a:rPr>
              <a:t>Pindar</a:t>
            </a:r>
            <a:r>
              <a:rPr lang="en-US" sz="1600" dirty="0" smtClean="0"/>
              <a:t>: </a:t>
            </a:r>
            <a:r>
              <a:rPr lang="en-US" sz="1600" dirty="0" smtClean="0">
                <a:hlinkClick r:id="rId130" tooltip="Ode"/>
              </a:rPr>
              <a:t>Odes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31" tooltip="Herodotus"/>
              </a:rPr>
              <a:t>Herodotus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32" tooltip="The Histories of Herodotus"/>
              </a:rPr>
              <a:t>The Histories of Herodotus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33" tooltip="Thucydides"/>
              </a:rPr>
              <a:t>Thucydides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34" tooltip="History of the Peloponnesian War"/>
              </a:rPr>
              <a:t>History of the Peloponnesian War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35" tooltip="Aeschylus"/>
              </a:rPr>
              <a:t>Aeschylus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36" tooltip="The Suppliants (Aeschylus)"/>
              </a:rPr>
              <a:t>The Suppliants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37" tooltip="The Persians"/>
              </a:rPr>
              <a:t>The Persians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38" tooltip="Seven Against Thebes"/>
              </a:rPr>
              <a:t>Seven Against Thebes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39" tooltip="Oresteia"/>
              </a:rPr>
              <a:t>Oresteia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40" tooltip="Sophocles"/>
              </a:rPr>
              <a:t>Sophocles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41" tooltip="Oedipus the King"/>
              </a:rPr>
              <a:t>Oedipus the King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42" tooltip="Oedipus at Colonus"/>
              </a:rPr>
              <a:t>Oedipus at </a:t>
            </a:r>
            <a:r>
              <a:rPr lang="en-US" sz="1600" i="1" dirty="0" err="1" smtClean="0">
                <a:hlinkClick r:id="rId142" tooltip="Oedipus at Colonus"/>
              </a:rPr>
              <a:t>Colonus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43" tooltip="Antigone (Sophocles)"/>
              </a:rPr>
              <a:t>Antigone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44" tooltip="Electra (Sophocles)"/>
              </a:rPr>
              <a:t>Electra</a:t>
            </a:r>
            <a:r>
              <a:rPr lang="en-US" sz="1600" dirty="0" smtClean="0"/>
              <a:t> and other plays</a:t>
            </a:r>
          </a:p>
          <a:p>
            <a:pPr lvl="1"/>
            <a:r>
              <a:rPr lang="en-US" sz="1600" dirty="0" smtClean="0">
                <a:hlinkClick r:id="rId145" tooltip="Euripides"/>
              </a:rPr>
              <a:t>Euripides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46" tooltip="Alcestis (play)"/>
              </a:rPr>
              <a:t>Alcestis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47" tooltip="Medea (play)"/>
              </a:rPr>
              <a:t>Medea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48" tooltip="Heracleidae (play)"/>
              </a:rPr>
              <a:t>Heracleidae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49" tooltip="Hippolytus (play)"/>
              </a:rPr>
              <a:t>Hippolytus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0" tooltip="Andromache (play)"/>
              </a:rPr>
              <a:t>Andromache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1" tooltip="Hecuba (play)"/>
              </a:rPr>
              <a:t>Hecuba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2" tooltip="The Suppliants (Euripides)"/>
              </a:rPr>
              <a:t>The Suppliants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3" tooltip="Electra (Euripides)"/>
              </a:rPr>
              <a:t>Electra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4" tooltip="Heracles (Euripides)"/>
              </a:rPr>
              <a:t>Heracles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5" tooltip="Trojan Women"/>
              </a:rPr>
              <a:t>Trojan Women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56" tooltip="Iphigeneia in Tauris"/>
              </a:rPr>
              <a:t>Iphigeneia</a:t>
            </a:r>
            <a:r>
              <a:rPr lang="en-US" sz="1600" i="1" dirty="0" smtClean="0">
                <a:hlinkClick r:id="rId156" tooltip="Iphigeneia in Tauris"/>
              </a:rPr>
              <a:t> in </a:t>
            </a:r>
            <a:r>
              <a:rPr lang="en-US" sz="1600" i="1" dirty="0" err="1" smtClean="0">
                <a:hlinkClick r:id="rId156" tooltip="Iphigeneia in Tauris"/>
              </a:rPr>
              <a:t>Tauris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7" tooltip="Ion (play)"/>
              </a:rPr>
              <a:t>Ion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8" tooltip="Helen (play)"/>
              </a:rPr>
              <a:t>Helen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59" tooltip="Phoenician Women"/>
              </a:rPr>
              <a:t>Phoenician Women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0" tooltip="Orestes (play)"/>
              </a:rPr>
              <a:t>Orestes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61" tooltip="The Bacchae"/>
              </a:rPr>
              <a:t>Bacchae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62" tooltip="Iphigeneia at Aulis"/>
              </a:rPr>
              <a:t>Iphigeneia</a:t>
            </a:r>
            <a:r>
              <a:rPr lang="en-US" sz="1600" i="1" dirty="0" smtClean="0">
                <a:hlinkClick r:id="rId162" tooltip="Iphigeneia at Aulis"/>
              </a:rPr>
              <a:t> at Aulis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3" tooltip="Cyclops (play)"/>
              </a:rPr>
              <a:t>Cyclops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4" tooltip="Rhesus (play)"/>
              </a:rPr>
              <a:t>Rhesus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65" tooltip="Aristophanes"/>
              </a:rPr>
              <a:t>Aristophanes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66" tooltip="The Acharnians"/>
              </a:rPr>
              <a:t>The </a:t>
            </a:r>
            <a:r>
              <a:rPr lang="en-US" sz="1600" i="1" dirty="0" err="1" smtClean="0">
                <a:hlinkClick r:id="rId166" tooltip="The Acharnians"/>
              </a:rPr>
              <a:t>Acharnians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7" tooltip="The Knights"/>
              </a:rPr>
              <a:t>The Knights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8" tooltip="The Clouds"/>
              </a:rPr>
              <a:t>The Clouds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69" tooltip="The Wasps"/>
              </a:rPr>
              <a:t>The Wasps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70" tooltip="Peace (play)"/>
              </a:rPr>
              <a:t>Peace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71" tooltip="The Birds (play)"/>
              </a:rPr>
              <a:t>The Birds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72" tooltip="Lysistrata"/>
              </a:rPr>
              <a:t>Lysistrata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73" tooltip="Thesmophoriazusae"/>
              </a:rPr>
              <a:t>Thesmophoriazusae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74" tooltip="The Frogs"/>
              </a:rPr>
              <a:t>The Frogs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75" tooltip="Assemblywomen"/>
              </a:rPr>
              <a:t>Ecclesiazousae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76" tooltip="Plutus (play)"/>
              </a:rPr>
              <a:t>Plutus</a:t>
            </a:r>
            <a:endParaRPr lang="en-US" sz="1600" dirty="0" smtClean="0"/>
          </a:p>
          <a:p>
            <a:r>
              <a:rPr lang="en-US" sz="1600" i="1" dirty="0" smtClean="0"/>
              <a:t>Hebrew</a:t>
            </a:r>
            <a:r>
              <a:rPr lang="en-US" sz="1600" dirty="0" smtClean="0"/>
              <a:t>: date of the extant text of the </a:t>
            </a:r>
            <a:r>
              <a:rPr lang="en-US" sz="1600" dirty="0" smtClean="0">
                <a:hlinkClick r:id="rId49" tooltip="Torah"/>
              </a:rPr>
              <a:t>Torah</a:t>
            </a:r>
            <a:endParaRPr lang="en-US" sz="1600" dirty="0" smtClean="0"/>
          </a:p>
          <a:p>
            <a:r>
              <a:rPr lang="en-US" sz="1600" b="1" dirty="0" smtClean="0"/>
              <a:t>4th century BC</a:t>
            </a:r>
            <a:endParaRPr lang="en-US" sz="1600" dirty="0" smtClean="0"/>
          </a:p>
          <a:p>
            <a:r>
              <a:rPr lang="en-US" sz="1600" i="1" dirty="0" smtClean="0"/>
              <a:t>Hebrew: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177" tooltip="Book of Job"/>
              </a:rPr>
              <a:t>Book of Job</a:t>
            </a:r>
            <a:r>
              <a:rPr lang="en-US" sz="1600" dirty="0" smtClean="0"/>
              <a:t>, beginning of Hebrew </a:t>
            </a:r>
            <a:r>
              <a:rPr lang="en-US" sz="1600" dirty="0" smtClean="0">
                <a:hlinkClick r:id="rId178" tooltip="Wisdom literature"/>
              </a:rPr>
              <a:t>wisdom literature</a:t>
            </a:r>
            <a:endParaRPr lang="en-US" sz="1600" dirty="0" smtClean="0"/>
          </a:p>
          <a:p>
            <a:r>
              <a:rPr lang="en-US" sz="1600" i="1" dirty="0" smtClean="0"/>
              <a:t>Chinese: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79" tooltip="Laozi"/>
              </a:rPr>
              <a:t>Laozi</a:t>
            </a:r>
            <a:r>
              <a:rPr lang="en-US" sz="1600" dirty="0" smtClean="0"/>
              <a:t> (or Lao Tzu): </a:t>
            </a:r>
            <a:r>
              <a:rPr lang="en-US" sz="1600" i="1" dirty="0" smtClean="0">
                <a:hlinkClick r:id="rId180" tooltip="Tao Te Ching"/>
              </a:rPr>
              <a:t>Tao Te </a:t>
            </a:r>
            <a:r>
              <a:rPr lang="en-US" sz="1600" i="1" dirty="0" err="1" smtClean="0">
                <a:hlinkClick r:id="rId180" tooltip="Tao Te Ching"/>
              </a:rPr>
              <a:t>Ching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181" tooltip="Zhuangzi"/>
              </a:rPr>
              <a:t>Zhuangzi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182" tooltip="Zhuangzi (book)"/>
              </a:rPr>
              <a:t>Zhuangzi</a:t>
            </a:r>
            <a:r>
              <a:rPr lang="en-US" sz="1600" i="1" dirty="0" smtClean="0">
                <a:hlinkClick r:id="rId182" tooltip="Zhuangzi (book)"/>
              </a:rPr>
              <a:t> (book)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83" tooltip="Mencius"/>
              </a:rPr>
              <a:t>Mencius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84" tooltip="Mencius (book)"/>
              </a:rPr>
              <a:t>Mencius</a:t>
            </a:r>
            <a:endParaRPr lang="en-US" sz="1600" dirty="0" smtClean="0"/>
          </a:p>
          <a:p>
            <a:r>
              <a:rPr lang="en-US" sz="1600" i="1" dirty="0" smtClean="0"/>
              <a:t>Greek: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85" tooltip="Xenophon"/>
              </a:rPr>
              <a:t>Xenophon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186" tooltip="Anabasis (Xenophon)"/>
              </a:rPr>
              <a:t>Anabasis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87" tooltip="Cyropaedia (Xenophon)"/>
              </a:rPr>
              <a:t>Cyropaedia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88" tooltip="Aristotle"/>
              </a:rPr>
              <a:t>Aristotle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189" tooltip="Nicomachean Ethics"/>
              </a:rPr>
              <a:t>Nicomachean</a:t>
            </a:r>
            <a:r>
              <a:rPr lang="en-US" sz="1600" i="1" dirty="0" smtClean="0">
                <a:hlinkClick r:id="rId189" tooltip="Nicomachean Ethics"/>
              </a:rPr>
              <a:t> Ethics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0" tooltip="Metaphysics"/>
              </a:rPr>
              <a:t>Metaphysics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191" tooltip="Plato"/>
              </a:rPr>
              <a:t>Plato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192" tooltip="Euthyphro"/>
              </a:rPr>
              <a:t>Euthyphro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3" tooltip="Plato's Apology"/>
              </a:rPr>
              <a:t>Apology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94" tooltip="Crito"/>
              </a:rPr>
              <a:t>Crito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195" tooltip="Theaetetus (dialogue)"/>
              </a:rPr>
              <a:t>Theaetetus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6" tooltip="Parmenides (dialogue)"/>
              </a:rPr>
              <a:t>Parmenides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7" tooltip="Symposium (Plato)"/>
              </a:rPr>
              <a:t>Symposium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8" tooltip="Phaedrus (Plato)"/>
              </a:rPr>
              <a:t>Phaedrus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199" tooltip="Protagoras (dialogue)"/>
              </a:rPr>
              <a:t>Protagoras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200" tooltip="Gorgias (dialogue)"/>
              </a:rPr>
              <a:t>Gorgias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201" tooltip="Meno"/>
              </a:rPr>
              <a:t>Meno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202" tooltip="Menexenus"/>
              </a:rPr>
              <a:t>Menexenus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03" tooltip="Plato's Republic"/>
              </a:rPr>
              <a:t>Republic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204" tooltip="Timaeus (dialogue)"/>
              </a:rPr>
              <a:t>Timaeus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05" tooltip="Euclid"/>
              </a:rPr>
              <a:t>Euclid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06" tooltip="Euclid's Elements"/>
              </a:rPr>
              <a:t>Elements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07" tooltip="Menander"/>
              </a:rPr>
              <a:t>Menander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208" tooltip="Dyskolos"/>
              </a:rPr>
              <a:t>Dyskolos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09" tooltip="Theophrastus"/>
              </a:rPr>
              <a:t>Theophrastus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10" tooltip="Historia Plantarum"/>
              </a:rPr>
              <a:t>Enquiry into Plants</a:t>
            </a:r>
            <a:endParaRPr lang="en-US" sz="1600" dirty="0" smtClean="0"/>
          </a:p>
          <a:p>
            <a:r>
              <a:rPr lang="en-US" sz="1600" b="1" dirty="0" smtClean="0"/>
              <a:t>3rd century BC</a:t>
            </a:r>
            <a:endParaRPr lang="en-US" sz="1600" dirty="0" smtClean="0"/>
          </a:p>
          <a:p>
            <a:r>
              <a:rPr lang="en-US" sz="1600" i="1" dirty="0" err="1" smtClean="0"/>
              <a:t>Avestan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79" tooltip="Avesta"/>
              </a:rPr>
              <a:t>Avesta</a:t>
            </a:r>
            <a:endParaRPr lang="en-US" sz="1600" dirty="0" smtClean="0"/>
          </a:p>
          <a:p>
            <a:r>
              <a:rPr lang="en-US" sz="1600" i="1" dirty="0" smtClean="0">
                <a:hlinkClick r:id="rId211" tooltip="Etruscan language"/>
              </a:rPr>
              <a:t>Etruscan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212" tooltip="Liber Linteus Zagrabiensis"/>
              </a:rPr>
              <a:t>Liber</a:t>
            </a:r>
            <a:r>
              <a:rPr lang="en-US" sz="1600" i="1" dirty="0" smtClean="0">
                <a:hlinkClick r:id="rId212" tooltip="Liber Linteus Zagrabiensis"/>
              </a:rPr>
              <a:t> </a:t>
            </a:r>
            <a:r>
              <a:rPr lang="en-US" sz="1600" i="1" dirty="0" err="1" smtClean="0">
                <a:hlinkClick r:id="rId212" tooltip="Liber Linteus Zagrabiensis"/>
              </a:rPr>
              <a:t>Linteus</a:t>
            </a:r>
            <a:r>
              <a:rPr lang="en-US" sz="1600" i="1" dirty="0" smtClean="0">
                <a:hlinkClick r:id="rId212" tooltip="Liber Linteus Zagrabiensis"/>
              </a:rPr>
              <a:t> </a:t>
            </a:r>
            <a:r>
              <a:rPr lang="en-US" sz="1600" i="1" dirty="0" err="1" smtClean="0">
                <a:hlinkClick r:id="rId212" tooltip="Liber Linteus Zagrabiensis"/>
              </a:rPr>
              <a:t>Zagrabiensis</a:t>
            </a:r>
            <a:r>
              <a:rPr lang="en-US" sz="1600" i="1" dirty="0" smtClean="0"/>
              <a:t> (Linen Book of Zagreb)</a:t>
            </a:r>
            <a:endParaRPr lang="en-US" sz="1600" dirty="0" smtClean="0"/>
          </a:p>
          <a:p>
            <a:r>
              <a:rPr lang="en-US" sz="1600" i="1" dirty="0" smtClean="0"/>
              <a:t>Sanskrit: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213" tooltip="Panchatantra"/>
              </a:rPr>
              <a:t>Panchatantra</a:t>
            </a:r>
            <a:r>
              <a:rPr lang="en-US" sz="1600" dirty="0" smtClean="0"/>
              <a:t> by </a:t>
            </a:r>
            <a:r>
              <a:rPr lang="en-US" sz="1600" dirty="0" smtClean="0">
                <a:hlinkClick r:id="rId214" tooltip="Vishnu Sarma"/>
              </a:rPr>
              <a:t>Vishnu </a:t>
            </a:r>
            <a:r>
              <a:rPr lang="en-US" sz="1600" dirty="0" err="1" smtClean="0">
                <a:hlinkClick r:id="rId214" tooltip="Vishnu Sarma"/>
              </a:rPr>
              <a:t>Sarma</a:t>
            </a:r>
            <a:endParaRPr lang="en-US" sz="1600" dirty="0" smtClean="0"/>
          </a:p>
          <a:p>
            <a:r>
              <a:rPr lang="en-US" sz="1600" i="1" dirty="0" smtClean="0">
                <a:hlinkClick r:id="rId215" tooltip="Tamil literature"/>
              </a:rPr>
              <a:t>Tamil</a:t>
            </a:r>
            <a:r>
              <a:rPr lang="en-US" sz="1600" i="1" dirty="0" smtClean="0"/>
              <a:t>:</a:t>
            </a:r>
            <a:endParaRPr lang="en-US" sz="1600" dirty="0" smtClean="0"/>
          </a:p>
          <a:p>
            <a:pPr lvl="1"/>
            <a:r>
              <a:rPr lang="en-US" sz="1600" dirty="0" smtClean="0"/>
              <a:t>3rd century BC to 3rd century AD: </a:t>
            </a:r>
            <a:r>
              <a:rPr lang="en-US" sz="1600" i="1" dirty="0" err="1" smtClean="0">
                <a:hlinkClick r:id="rId216" tooltip="Sangam literature"/>
              </a:rPr>
              <a:t>Sangam</a:t>
            </a:r>
            <a:r>
              <a:rPr lang="en-US" sz="1600" i="1" dirty="0" smtClean="0">
                <a:hlinkClick r:id="rId216" tooltip="Sangam literature"/>
              </a:rPr>
              <a:t> poems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217" tooltip="Tolkāppiyam"/>
              </a:rPr>
              <a:t>Tolkāppiyam</a:t>
            </a:r>
            <a:r>
              <a:rPr lang="en-US" sz="1600" dirty="0" smtClean="0"/>
              <a:t> (grammar book)</a:t>
            </a:r>
          </a:p>
          <a:p>
            <a:r>
              <a:rPr lang="en-US" sz="1600" i="1" dirty="0" smtClean="0"/>
              <a:t>Hebrew</a:t>
            </a:r>
            <a:r>
              <a:rPr lang="en-US" sz="1600" dirty="0" smtClean="0"/>
              <a:t>: </a:t>
            </a:r>
            <a:r>
              <a:rPr lang="en-US" sz="1600" dirty="0" smtClean="0">
                <a:hlinkClick r:id="rId218" tooltip="Ecclesiastes"/>
              </a:rPr>
              <a:t>Ecclesiastes</a:t>
            </a:r>
            <a:endParaRPr lang="en-US" sz="1600" dirty="0" smtClean="0"/>
          </a:p>
          <a:p>
            <a:r>
              <a:rPr lang="en-US" sz="1600" i="1" dirty="0" smtClean="0"/>
              <a:t>Greek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>
                <a:hlinkClick r:id="rId219" tooltip="Apollonius of Rhodes"/>
              </a:rPr>
              <a:t>Apollonius of Rhodes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220" tooltip="Argonautica"/>
              </a:rPr>
              <a:t>Argonautica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21" tooltip="Callimachus"/>
              </a:rPr>
              <a:t>Callimachus</a:t>
            </a:r>
            <a:r>
              <a:rPr lang="en-US" sz="1600" dirty="0" smtClean="0"/>
              <a:t> (310/305-240 B.C.), lyric poet</a:t>
            </a:r>
          </a:p>
          <a:p>
            <a:pPr lvl="1"/>
            <a:r>
              <a:rPr lang="en-US" sz="1600" dirty="0" err="1" smtClean="0">
                <a:hlinkClick r:id="rId222" tooltip="Manetho"/>
              </a:rPr>
              <a:t>Manetho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223" tooltip="Aegyptiaca"/>
              </a:rPr>
              <a:t>Aegyptiaca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24" tooltip="Theocritus"/>
              </a:rPr>
              <a:t>Theocritus</a:t>
            </a:r>
            <a:r>
              <a:rPr lang="en-US" sz="1600" dirty="0" smtClean="0"/>
              <a:t>, lyric poet</a:t>
            </a:r>
          </a:p>
          <a:p>
            <a:r>
              <a:rPr lang="en-US" sz="1600" i="1" dirty="0" smtClean="0">
                <a:hlinkClick r:id="rId225" tooltip="Old Latin"/>
              </a:rPr>
              <a:t>Latin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err="1" smtClean="0"/>
              <a:t>Lucius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226" tooltip="Livius Andronicus"/>
              </a:rPr>
              <a:t>Livius</a:t>
            </a:r>
            <a:r>
              <a:rPr lang="en-US" sz="1600" dirty="0" smtClean="0">
                <a:hlinkClick r:id="rId226" tooltip="Livius Andronicus"/>
              </a:rPr>
              <a:t> Andronicus</a:t>
            </a:r>
            <a:r>
              <a:rPr lang="en-US" sz="1600" dirty="0" smtClean="0"/>
              <a:t> (c. 280/260 BC — c. 200 BC), translator, founder of Roman drama</a:t>
            </a:r>
          </a:p>
          <a:p>
            <a:pPr lvl="1"/>
            <a:r>
              <a:rPr lang="en-US" sz="1600" dirty="0" err="1" smtClean="0">
                <a:hlinkClick r:id="rId227" tooltip="Gnaeus Naevius"/>
              </a:rPr>
              <a:t>Gnaeus</a:t>
            </a:r>
            <a:r>
              <a:rPr lang="en-US" sz="1600" dirty="0" smtClean="0">
                <a:hlinkClick r:id="rId227" tooltip="Gnaeus Naevius"/>
              </a:rPr>
              <a:t> </a:t>
            </a:r>
            <a:r>
              <a:rPr lang="en-US" sz="1600" dirty="0" err="1" smtClean="0">
                <a:hlinkClick r:id="rId227" tooltip="Gnaeus Naevius"/>
              </a:rPr>
              <a:t>Naevius</a:t>
            </a:r>
            <a:r>
              <a:rPr lang="en-US" sz="1600" dirty="0" smtClean="0"/>
              <a:t> (ca. 264 — 201 BC), dramatist, epic poet</a:t>
            </a:r>
          </a:p>
          <a:p>
            <a:pPr lvl="1"/>
            <a:r>
              <a:rPr lang="en-US" sz="1600" dirty="0" smtClean="0"/>
              <a:t>Titus </a:t>
            </a:r>
            <a:r>
              <a:rPr lang="en-US" sz="1600" dirty="0" err="1" smtClean="0"/>
              <a:t>Maccius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228" tooltip="Plautus"/>
              </a:rPr>
              <a:t>Plautus</a:t>
            </a:r>
            <a:r>
              <a:rPr lang="en-US" sz="1600" dirty="0" smtClean="0"/>
              <a:t> (c. 254 — 184 BC), dramatist, composer of comedies: </a:t>
            </a:r>
            <a:r>
              <a:rPr lang="en-US" sz="1600" i="1" dirty="0" err="1" smtClean="0">
                <a:hlinkClick r:id="rId229" tooltip="Poenulus"/>
              </a:rPr>
              <a:t>Poenulus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30" tooltip="Miles Gloriosus (play)"/>
              </a:rPr>
              <a:t>Miles </a:t>
            </a:r>
            <a:r>
              <a:rPr lang="en-US" sz="1600" i="1" dirty="0" err="1" smtClean="0">
                <a:hlinkClick r:id="rId230" tooltip="Miles Gloriosus (play)"/>
              </a:rPr>
              <a:t>Gloriosus</a:t>
            </a:r>
            <a:r>
              <a:rPr lang="en-US" sz="1600" dirty="0" smtClean="0"/>
              <a:t>, and other plays</a:t>
            </a:r>
          </a:p>
          <a:p>
            <a:pPr lvl="1"/>
            <a:r>
              <a:rPr lang="en-US" sz="1600" dirty="0" smtClean="0">
                <a:hlinkClick r:id="rId231" tooltip="Quintus Fabius Pictor"/>
              </a:rPr>
              <a:t>Quintus </a:t>
            </a:r>
            <a:r>
              <a:rPr lang="en-US" sz="1600" dirty="0" err="1" smtClean="0">
                <a:hlinkClick r:id="rId231" tooltip="Quintus Fabius Pictor"/>
              </a:rPr>
              <a:t>Fabius</a:t>
            </a:r>
            <a:r>
              <a:rPr lang="en-US" sz="1600" dirty="0" smtClean="0">
                <a:hlinkClick r:id="rId231" tooltip="Quintus Fabius Pictor"/>
              </a:rPr>
              <a:t> </a:t>
            </a:r>
            <a:r>
              <a:rPr lang="en-US" sz="1600" dirty="0" err="1" smtClean="0">
                <a:hlinkClick r:id="rId231" tooltip="Quintus Fabius Pictor"/>
              </a:rPr>
              <a:t>Pictor</a:t>
            </a:r>
            <a:r>
              <a:rPr lang="en-US" sz="1600" dirty="0" smtClean="0"/>
              <a:t> (3rd century BC), historian</a:t>
            </a:r>
          </a:p>
          <a:p>
            <a:pPr lvl="1"/>
            <a:r>
              <a:rPr lang="en-US" sz="1600" dirty="0" err="1" smtClean="0">
                <a:hlinkClick r:id="rId232" tooltip="Lucius Cincius Alimentus"/>
              </a:rPr>
              <a:t>Lucius</a:t>
            </a:r>
            <a:r>
              <a:rPr lang="en-US" sz="1600" dirty="0" smtClean="0">
                <a:hlinkClick r:id="rId232" tooltip="Lucius Cincius Alimentus"/>
              </a:rPr>
              <a:t> </a:t>
            </a:r>
            <a:r>
              <a:rPr lang="en-US" sz="1600" dirty="0" err="1" smtClean="0">
                <a:hlinkClick r:id="rId232" tooltip="Lucius Cincius Alimentus"/>
              </a:rPr>
              <a:t>Cincius</a:t>
            </a:r>
            <a:r>
              <a:rPr lang="en-US" sz="1600" dirty="0" smtClean="0">
                <a:hlinkClick r:id="rId232" tooltip="Lucius Cincius Alimentus"/>
              </a:rPr>
              <a:t> </a:t>
            </a:r>
            <a:r>
              <a:rPr lang="en-US" sz="1600" dirty="0" err="1" smtClean="0">
                <a:hlinkClick r:id="rId232" tooltip="Lucius Cincius Alimentus"/>
              </a:rPr>
              <a:t>Alimentus</a:t>
            </a:r>
            <a:r>
              <a:rPr lang="en-US" sz="1600" dirty="0" smtClean="0"/>
              <a:t> (3rd century BC), military historian and antiquarian</a:t>
            </a:r>
          </a:p>
          <a:p>
            <a:r>
              <a:rPr lang="en-US" sz="1600" b="1" dirty="0" smtClean="0"/>
              <a:t>2nd century BC</a:t>
            </a:r>
            <a:endParaRPr lang="en-US" sz="1600" dirty="0" smtClean="0"/>
          </a:p>
          <a:p>
            <a:r>
              <a:rPr lang="en-US" sz="1600" i="1" dirty="0" err="1" smtClean="0"/>
              <a:t>Avestan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i="1" dirty="0" err="1" smtClean="0">
                <a:hlinkClick r:id="rId233" tooltip="Vendidad"/>
              </a:rPr>
              <a:t>Vendidad</a:t>
            </a:r>
            <a:endParaRPr lang="en-US" sz="1600" dirty="0" smtClean="0"/>
          </a:p>
          <a:p>
            <a:r>
              <a:rPr lang="en-US" sz="1600" i="1" dirty="0" smtClean="0"/>
              <a:t>Chinese: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234" tooltip="Sima Qian"/>
              </a:rPr>
              <a:t>Sima</a:t>
            </a:r>
            <a:r>
              <a:rPr lang="en-US" sz="1600" dirty="0" smtClean="0">
                <a:hlinkClick r:id="rId234" tooltip="Sima Qian"/>
              </a:rPr>
              <a:t> </a:t>
            </a:r>
            <a:r>
              <a:rPr lang="en-US" sz="1600" dirty="0" err="1" smtClean="0">
                <a:hlinkClick r:id="rId234" tooltip="Sima Qian"/>
              </a:rPr>
              <a:t>Qian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35" tooltip="Records of the Grand Historian"/>
              </a:rPr>
              <a:t>Records of the Grand Historian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Shǐjì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Aramaic</a:t>
            </a:r>
            <a:r>
              <a:rPr lang="en-US" sz="1600" dirty="0" smtClean="0"/>
              <a:t>: </a:t>
            </a:r>
            <a:r>
              <a:rPr lang="en-US" sz="1600" dirty="0" smtClean="0">
                <a:hlinkClick r:id="rId108" tooltip="Book of Daniel"/>
              </a:rPr>
              <a:t>Book of Daniel</a:t>
            </a:r>
            <a:endParaRPr lang="en-US" sz="1600" dirty="0" smtClean="0"/>
          </a:p>
          <a:p>
            <a:r>
              <a:rPr lang="en-US" sz="1600" i="1" dirty="0" smtClean="0"/>
              <a:t>Hebrew</a:t>
            </a:r>
            <a:r>
              <a:rPr lang="en-US" sz="1600" dirty="0" smtClean="0"/>
              <a:t>: </a:t>
            </a:r>
            <a:r>
              <a:rPr lang="en-US" sz="1600" dirty="0" err="1" smtClean="0">
                <a:hlinkClick r:id="rId236" tooltip="Sirach"/>
              </a:rPr>
              <a:t>Sirach</a:t>
            </a:r>
            <a:endParaRPr lang="en-US" sz="1600" dirty="0" smtClean="0"/>
          </a:p>
          <a:p>
            <a:r>
              <a:rPr lang="en-US" sz="1600" i="1" dirty="0" smtClean="0"/>
              <a:t>Greek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37" tooltip="Polybius"/>
              </a:rPr>
              <a:t>Polybius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38" tooltip="The Histories (Polybius)"/>
              </a:rPr>
              <a:t>The Histories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39" tooltip="Book of Wisdom"/>
              </a:rPr>
              <a:t>Book of Wisdom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40" tooltip="Septuagint"/>
              </a:rPr>
              <a:t>Septuagint</a:t>
            </a:r>
            <a:endParaRPr lang="en-US" sz="1600" dirty="0" smtClean="0"/>
          </a:p>
          <a:p>
            <a:r>
              <a:rPr lang="en-US" sz="1600" i="1" dirty="0" smtClean="0"/>
              <a:t>Latin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smtClean="0">
                <a:hlinkClick r:id="rId241" tooltip="Terence"/>
              </a:rPr>
              <a:t>Terence</a:t>
            </a:r>
            <a:r>
              <a:rPr lang="en-US" sz="1600" dirty="0" smtClean="0"/>
              <a:t> (195/185 BC — 159 BC), comic dramatist: </a:t>
            </a:r>
            <a:r>
              <a:rPr lang="en-US" sz="1600" i="1" dirty="0" smtClean="0">
                <a:hlinkClick r:id="rId242" tooltip="Adelphoe"/>
              </a:rPr>
              <a:t>The Brothers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43" tooltip="Andria (comedy)"/>
              </a:rPr>
              <a:t>The Girl from Andros</a:t>
            </a:r>
            <a:r>
              <a:rPr lang="en-US" sz="1600" dirty="0" smtClean="0"/>
              <a:t>, </a:t>
            </a:r>
            <a:r>
              <a:rPr lang="en-US" sz="1600" i="1" dirty="0" err="1" smtClean="0">
                <a:hlinkClick r:id="rId244" tooltip="Eunuchus"/>
              </a:rPr>
              <a:t>Eunuchus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45" tooltip="Heauton Timorumenos"/>
              </a:rPr>
              <a:t>The Self-Tormentor</a:t>
            </a:r>
            <a:r>
              <a:rPr lang="en-US" sz="1600" dirty="0" smtClean="0"/>
              <a:t>,</a:t>
            </a:r>
          </a:p>
          <a:p>
            <a:pPr lvl="1"/>
            <a:r>
              <a:rPr lang="en-US" sz="1600" dirty="0" smtClean="0"/>
              <a:t>Quintus </a:t>
            </a:r>
            <a:r>
              <a:rPr lang="en-US" sz="1600" dirty="0" err="1" smtClean="0">
                <a:hlinkClick r:id="rId246" tooltip="Ennius"/>
              </a:rPr>
              <a:t>Ennius</a:t>
            </a:r>
            <a:r>
              <a:rPr lang="en-US" sz="1600" dirty="0" smtClean="0"/>
              <a:t> (239 BC — c. 169 BC), poet</a:t>
            </a:r>
          </a:p>
          <a:p>
            <a:pPr lvl="1"/>
            <a:r>
              <a:rPr lang="en-US" sz="1600" dirty="0" smtClean="0"/>
              <a:t>Marcus </a:t>
            </a:r>
            <a:r>
              <a:rPr lang="en-US" sz="1600" dirty="0" err="1" smtClean="0">
                <a:hlinkClick r:id="rId247" tooltip="Pacuvius"/>
              </a:rPr>
              <a:t>Pacuvius</a:t>
            </a:r>
            <a:r>
              <a:rPr lang="en-US" sz="1600" dirty="0" smtClean="0"/>
              <a:t> (ca. 220 BC — 130 BC), tragic dramatist, poet</a:t>
            </a:r>
          </a:p>
          <a:p>
            <a:pPr lvl="1"/>
            <a:r>
              <a:rPr lang="en-US" sz="1600" dirty="0" smtClean="0">
                <a:hlinkClick r:id="rId248" tooltip="Statius Caecilius"/>
              </a:rPr>
              <a:t>Statius </a:t>
            </a:r>
            <a:r>
              <a:rPr lang="en-US" sz="1600" dirty="0" err="1" smtClean="0">
                <a:hlinkClick r:id="rId248" tooltip="Statius Caecilius"/>
              </a:rPr>
              <a:t>Caecilius</a:t>
            </a:r>
            <a:r>
              <a:rPr lang="en-US" sz="1600" dirty="0" smtClean="0"/>
              <a:t> (220 BC — 168/166 BC), comic dramatist</a:t>
            </a:r>
          </a:p>
          <a:p>
            <a:pPr lvl="1"/>
            <a:r>
              <a:rPr lang="en-US" sz="1600" dirty="0" err="1" smtClean="0">
                <a:hlinkClick r:id="rId249" tooltip="Cato the Elder"/>
              </a:rPr>
              <a:t>Marcius</a:t>
            </a:r>
            <a:r>
              <a:rPr lang="en-US" sz="1600" dirty="0" smtClean="0">
                <a:hlinkClick r:id="rId249" tooltip="Cato the Elder"/>
              </a:rPr>
              <a:t> </a:t>
            </a:r>
            <a:r>
              <a:rPr lang="en-US" sz="1600" dirty="0" err="1" smtClean="0">
                <a:hlinkClick r:id="rId249" tooltip="Cato the Elder"/>
              </a:rPr>
              <a:t>Porcius</a:t>
            </a:r>
            <a:r>
              <a:rPr lang="en-US" sz="1600" dirty="0" smtClean="0">
                <a:hlinkClick r:id="rId249" tooltip="Cato the Elder"/>
              </a:rPr>
              <a:t> Cato</a:t>
            </a:r>
            <a:r>
              <a:rPr lang="en-US" sz="1600" dirty="0" smtClean="0"/>
              <a:t> (234 BC — 149 BC), generalist, topical writer</a:t>
            </a:r>
          </a:p>
          <a:p>
            <a:pPr lvl="1"/>
            <a:r>
              <a:rPr lang="en-US" sz="1600" dirty="0" smtClean="0">
                <a:hlinkClick r:id="rId250" tooltip="Gaius Acilius"/>
              </a:rPr>
              <a:t>Gaius </a:t>
            </a:r>
            <a:r>
              <a:rPr lang="en-US" sz="1600" dirty="0" err="1" smtClean="0">
                <a:hlinkClick r:id="rId250" tooltip="Gaius Acilius"/>
              </a:rPr>
              <a:t>Acilius</a:t>
            </a:r>
            <a:r>
              <a:rPr lang="en-US" sz="1600" dirty="0" smtClean="0"/>
              <a:t> (2nd century BC), historian</a:t>
            </a:r>
          </a:p>
          <a:p>
            <a:pPr lvl="1"/>
            <a:r>
              <a:rPr lang="en-US" sz="1600" dirty="0" err="1" smtClean="0">
                <a:hlinkClick r:id="rId251" tooltip="Lucius Accius"/>
              </a:rPr>
              <a:t>Lucius</a:t>
            </a:r>
            <a:r>
              <a:rPr lang="en-US" sz="1600" dirty="0" smtClean="0">
                <a:hlinkClick r:id="rId251" tooltip="Lucius Accius"/>
              </a:rPr>
              <a:t> </a:t>
            </a:r>
            <a:r>
              <a:rPr lang="en-US" sz="1600" dirty="0" err="1" smtClean="0">
                <a:hlinkClick r:id="rId251" tooltip="Lucius Accius"/>
              </a:rPr>
              <a:t>Accius</a:t>
            </a:r>
            <a:r>
              <a:rPr lang="en-US" sz="1600" dirty="0" smtClean="0"/>
              <a:t> (170 BC — c. 86 BC), tragic dramatist, philologist</a:t>
            </a:r>
          </a:p>
          <a:p>
            <a:pPr lvl="1"/>
            <a:r>
              <a:rPr lang="en-US" sz="1600" dirty="0" smtClean="0">
                <a:hlinkClick r:id="rId252" tooltip="Gaius Lucilius"/>
              </a:rPr>
              <a:t>Gaius </a:t>
            </a:r>
            <a:r>
              <a:rPr lang="en-US" sz="1600" dirty="0" err="1" smtClean="0">
                <a:hlinkClick r:id="rId252" tooltip="Gaius Lucilius"/>
              </a:rPr>
              <a:t>Lucilius</a:t>
            </a:r>
            <a:r>
              <a:rPr lang="en-US" sz="1600" dirty="0" smtClean="0"/>
              <a:t> (c. 160's BC — 103/2 BC), satirist</a:t>
            </a:r>
          </a:p>
          <a:p>
            <a:pPr lvl="1"/>
            <a:r>
              <a:rPr lang="en-US" sz="1600" dirty="0" smtClean="0">
                <a:hlinkClick r:id="rId253" tooltip="Quintus Lutatius Catulus"/>
              </a:rPr>
              <a:t>Quintus </a:t>
            </a:r>
            <a:r>
              <a:rPr lang="en-US" sz="1600" dirty="0" err="1" smtClean="0">
                <a:hlinkClick r:id="rId253" tooltip="Quintus Lutatius Catulus"/>
              </a:rPr>
              <a:t>Lutatius</a:t>
            </a:r>
            <a:r>
              <a:rPr lang="en-US" sz="1600" dirty="0" smtClean="0">
                <a:hlinkClick r:id="rId253" tooltip="Quintus Lutatius Catulus"/>
              </a:rPr>
              <a:t> </a:t>
            </a:r>
            <a:r>
              <a:rPr lang="en-US" sz="1600" dirty="0" err="1" smtClean="0">
                <a:hlinkClick r:id="rId253" tooltip="Quintus Lutatius Catulus"/>
              </a:rPr>
              <a:t>Catulus</a:t>
            </a:r>
            <a:r>
              <a:rPr lang="en-US" sz="1600" dirty="0" smtClean="0"/>
              <a:t> (2nd century BC), public officer, </a:t>
            </a:r>
            <a:r>
              <a:rPr lang="en-US" sz="1600" dirty="0" err="1" smtClean="0"/>
              <a:t>epigramatist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254" tooltip="Aulus Furius Antias"/>
              </a:rPr>
              <a:t>Aulus</a:t>
            </a:r>
            <a:r>
              <a:rPr lang="en-US" sz="1600" dirty="0" smtClean="0">
                <a:hlinkClick r:id="rId254" tooltip="Aulus Furius Antias"/>
              </a:rPr>
              <a:t> </a:t>
            </a:r>
            <a:r>
              <a:rPr lang="en-US" sz="1600" dirty="0" err="1" smtClean="0">
                <a:hlinkClick r:id="rId254" tooltip="Aulus Furius Antias"/>
              </a:rPr>
              <a:t>Furius</a:t>
            </a:r>
            <a:r>
              <a:rPr lang="en-US" sz="1600" dirty="0" smtClean="0">
                <a:hlinkClick r:id="rId254" tooltip="Aulus Furius Antias"/>
              </a:rPr>
              <a:t> </a:t>
            </a:r>
            <a:r>
              <a:rPr lang="en-US" sz="1600" dirty="0" err="1" smtClean="0">
                <a:hlinkClick r:id="rId254" tooltip="Aulus Furius Antias"/>
              </a:rPr>
              <a:t>Antias</a:t>
            </a:r>
            <a:r>
              <a:rPr lang="en-US" sz="1600" dirty="0" smtClean="0"/>
              <a:t> (2nd century BC), poet</a:t>
            </a:r>
          </a:p>
          <a:p>
            <a:pPr lvl="1"/>
            <a:r>
              <a:rPr lang="en-US" sz="1600" dirty="0" smtClean="0">
                <a:hlinkClick r:id="rId255" tooltip="Gaius Julius Caesar Strabo Vopiscus"/>
              </a:rPr>
              <a:t>Gaius Julius Caesar Strabo </a:t>
            </a:r>
            <a:r>
              <a:rPr lang="en-US" sz="1600" dirty="0" err="1" smtClean="0">
                <a:hlinkClick r:id="rId255" tooltip="Gaius Julius Caesar Strabo Vopiscus"/>
              </a:rPr>
              <a:t>Vopiscus</a:t>
            </a:r>
            <a:r>
              <a:rPr lang="en-US" sz="1600" dirty="0" smtClean="0"/>
              <a:t> (130 BC — 87 BC), public officer, tragic dramatist</a:t>
            </a:r>
          </a:p>
          <a:p>
            <a:pPr lvl="1"/>
            <a:r>
              <a:rPr lang="en-US" sz="1600" dirty="0" err="1" smtClean="0">
                <a:hlinkClick r:id="rId256" tooltip="Lucius Pomponius"/>
              </a:rPr>
              <a:t>Lucius</a:t>
            </a:r>
            <a:r>
              <a:rPr lang="en-US" sz="1600" dirty="0" smtClean="0">
                <a:hlinkClick r:id="rId256" tooltip="Lucius Pomponius"/>
              </a:rPr>
              <a:t> </a:t>
            </a:r>
            <a:r>
              <a:rPr lang="en-US" sz="1600" dirty="0" err="1" smtClean="0">
                <a:hlinkClick r:id="rId256" tooltip="Lucius Pomponius"/>
              </a:rPr>
              <a:t>Pomponius</a:t>
            </a:r>
            <a:r>
              <a:rPr lang="en-US" sz="1600" dirty="0" smtClean="0"/>
              <a:t> </a:t>
            </a:r>
            <a:r>
              <a:rPr lang="en-US" sz="1600" dirty="0" err="1" smtClean="0"/>
              <a:t>Bononiensis</a:t>
            </a:r>
            <a:r>
              <a:rPr lang="en-US" sz="1600" dirty="0" smtClean="0"/>
              <a:t> (2nd century BC), comic dramatist, satirist</a:t>
            </a:r>
          </a:p>
          <a:p>
            <a:pPr lvl="1"/>
            <a:r>
              <a:rPr lang="en-US" sz="1600" dirty="0" err="1" smtClean="0">
                <a:hlinkClick r:id="rId257" tooltip="Lucius Cassius Hemina"/>
              </a:rPr>
              <a:t>Lucius</a:t>
            </a:r>
            <a:r>
              <a:rPr lang="en-US" sz="1600" dirty="0" smtClean="0">
                <a:hlinkClick r:id="rId257" tooltip="Lucius Cassius Hemina"/>
              </a:rPr>
              <a:t> Cassius </a:t>
            </a:r>
            <a:r>
              <a:rPr lang="en-US" sz="1600" dirty="0" err="1" smtClean="0">
                <a:hlinkClick r:id="rId257" tooltip="Lucius Cassius Hemina"/>
              </a:rPr>
              <a:t>Hemina</a:t>
            </a:r>
            <a:r>
              <a:rPr lang="en-US" sz="1600" dirty="0" smtClean="0"/>
              <a:t> (2nd century BC), historian</a:t>
            </a:r>
          </a:p>
          <a:p>
            <a:pPr lvl="1"/>
            <a:r>
              <a:rPr lang="en-US" sz="1600" dirty="0" err="1" smtClean="0">
                <a:hlinkClick r:id="rId258" tooltip="Lucius Calpurnius Piso Frugi (disambiguation)"/>
              </a:rPr>
              <a:t>Lucius</a:t>
            </a:r>
            <a:r>
              <a:rPr lang="en-US" sz="1600" dirty="0" smtClean="0">
                <a:hlinkClick r:id="rId258" tooltip="Lucius Calpurnius Piso Frugi (disambiguation)"/>
              </a:rPr>
              <a:t> </a:t>
            </a:r>
            <a:r>
              <a:rPr lang="en-US" sz="1600" dirty="0" err="1" smtClean="0">
                <a:hlinkClick r:id="rId258" tooltip="Lucius Calpurnius Piso Frugi (disambiguation)"/>
              </a:rPr>
              <a:t>Calpurnius</a:t>
            </a:r>
            <a:r>
              <a:rPr lang="en-US" sz="1600" dirty="0" smtClean="0">
                <a:hlinkClick r:id="rId258" tooltip="Lucius Calpurnius Piso Frugi (disambiguation)"/>
              </a:rPr>
              <a:t> </a:t>
            </a:r>
            <a:r>
              <a:rPr lang="en-US" sz="1600" dirty="0" err="1" smtClean="0">
                <a:hlinkClick r:id="rId258" tooltip="Lucius Calpurnius Piso Frugi (disambiguation)"/>
              </a:rPr>
              <a:t>Piso</a:t>
            </a:r>
            <a:r>
              <a:rPr lang="en-US" sz="1600" dirty="0" smtClean="0">
                <a:hlinkClick r:id="rId258" tooltip="Lucius Calpurnius Piso Frugi (disambiguation)"/>
              </a:rPr>
              <a:t> </a:t>
            </a:r>
            <a:r>
              <a:rPr lang="en-US" sz="1600" dirty="0" err="1" smtClean="0">
                <a:hlinkClick r:id="rId258" tooltip="Lucius Calpurnius Piso Frugi (disambiguation)"/>
              </a:rPr>
              <a:t>Frugi</a:t>
            </a:r>
            <a:r>
              <a:rPr lang="en-US" sz="1600" dirty="0" smtClean="0"/>
              <a:t> (2nd century BC), historian</a:t>
            </a:r>
          </a:p>
          <a:p>
            <a:pPr lvl="1"/>
            <a:r>
              <a:rPr lang="en-US" sz="1600" dirty="0" err="1" smtClean="0">
                <a:hlinkClick r:id="rId259" tooltip="Manius Manilius"/>
              </a:rPr>
              <a:t>Manius</a:t>
            </a:r>
            <a:r>
              <a:rPr lang="en-US" sz="1600" dirty="0" smtClean="0">
                <a:hlinkClick r:id="rId259" tooltip="Manius Manilius"/>
              </a:rPr>
              <a:t> </a:t>
            </a:r>
            <a:r>
              <a:rPr lang="en-US" sz="1600" dirty="0" err="1" smtClean="0">
                <a:hlinkClick r:id="rId259" tooltip="Manius Manilius"/>
              </a:rPr>
              <a:t>Manilius</a:t>
            </a:r>
            <a:r>
              <a:rPr lang="en-US" sz="1600" dirty="0" smtClean="0"/>
              <a:t> (2nd century BC), public officer, jurist</a:t>
            </a:r>
          </a:p>
          <a:p>
            <a:pPr lvl="1"/>
            <a:r>
              <a:rPr lang="en-US" sz="1600" dirty="0" err="1" smtClean="0">
                <a:hlinkClick r:id="rId260" tooltip="Lucius Coelius Antipater"/>
              </a:rPr>
              <a:t>Lucius</a:t>
            </a:r>
            <a:r>
              <a:rPr lang="en-US" sz="1600" dirty="0" smtClean="0">
                <a:hlinkClick r:id="rId260" tooltip="Lucius Coelius Antipater"/>
              </a:rPr>
              <a:t> </a:t>
            </a:r>
            <a:r>
              <a:rPr lang="en-US" sz="1600" dirty="0" err="1" smtClean="0">
                <a:hlinkClick r:id="rId260" tooltip="Lucius Coelius Antipater"/>
              </a:rPr>
              <a:t>Coelius</a:t>
            </a:r>
            <a:r>
              <a:rPr lang="en-US" sz="1600" dirty="0" smtClean="0">
                <a:hlinkClick r:id="rId260" tooltip="Lucius Coelius Antipater"/>
              </a:rPr>
              <a:t> Antipater</a:t>
            </a:r>
            <a:r>
              <a:rPr lang="en-US" sz="1600" dirty="0" smtClean="0"/>
              <a:t> (2nd century BC), jurist, historian</a:t>
            </a:r>
          </a:p>
          <a:p>
            <a:pPr lvl="1"/>
            <a:r>
              <a:rPr lang="en-US" sz="1600" dirty="0" err="1" smtClean="0"/>
              <a:t>Publius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261" tooltip="Sempronius Asellio"/>
              </a:rPr>
              <a:t>Sempronius</a:t>
            </a:r>
            <a:r>
              <a:rPr lang="en-US" sz="1600" dirty="0" smtClean="0">
                <a:hlinkClick r:id="rId261" tooltip="Sempronius Asellio"/>
              </a:rPr>
              <a:t> </a:t>
            </a:r>
            <a:r>
              <a:rPr lang="en-US" sz="1600" dirty="0" err="1" smtClean="0">
                <a:hlinkClick r:id="rId261" tooltip="Sempronius Asellio"/>
              </a:rPr>
              <a:t>Asellio</a:t>
            </a:r>
            <a:r>
              <a:rPr lang="en-US" sz="1600" dirty="0" smtClean="0"/>
              <a:t> (158 BC — after 91 BC), military officer, historian</a:t>
            </a:r>
          </a:p>
          <a:p>
            <a:pPr lvl="1"/>
            <a:r>
              <a:rPr lang="en-US" sz="1600" dirty="0" smtClean="0">
                <a:hlinkClick r:id="rId262" tooltip="Gaius Sempronius Tuditanus (consul 129 BC)"/>
              </a:rPr>
              <a:t>Gaius </a:t>
            </a:r>
            <a:r>
              <a:rPr lang="en-US" sz="1600" dirty="0" err="1" smtClean="0">
                <a:hlinkClick r:id="rId262" tooltip="Gaius Sempronius Tuditanus (consul 129 BC)"/>
              </a:rPr>
              <a:t>Sempronius</a:t>
            </a:r>
            <a:r>
              <a:rPr lang="en-US" sz="1600" dirty="0" smtClean="0">
                <a:hlinkClick r:id="rId262" tooltip="Gaius Sempronius Tuditanus (consul 129 BC)"/>
              </a:rPr>
              <a:t> </a:t>
            </a:r>
            <a:r>
              <a:rPr lang="en-US" sz="1600" dirty="0" err="1" smtClean="0">
                <a:hlinkClick r:id="rId262" tooltip="Gaius Sempronius Tuditanus (consul 129 BC)"/>
              </a:rPr>
              <a:t>Tuditanus</a:t>
            </a:r>
            <a:r>
              <a:rPr lang="en-US" sz="1600" dirty="0" smtClean="0"/>
              <a:t> (2nd century BC), jurist</a:t>
            </a:r>
          </a:p>
          <a:p>
            <a:pPr lvl="1"/>
            <a:r>
              <a:rPr lang="en-US" sz="1600" dirty="0" err="1" smtClean="0">
                <a:hlinkClick r:id="rId263" tooltip="Lucius Afranius (poet)"/>
              </a:rPr>
              <a:t>Lucius</a:t>
            </a:r>
            <a:r>
              <a:rPr lang="en-US" sz="1600" dirty="0" smtClean="0">
                <a:hlinkClick r:id="rId263" tooltip="Lucius Afranius (poet)"/>
              </a:rPr>
              <a:t> </a:t>
            </a:r>
            <a:r>
              <a:rPr lang="en-US" sz="1600" dirty="0" err="1" smtClean="0">
                <a:hlinkClick r:id="rId263" tooltip="Lucius Afranius (poet)"/>
              </a:rPr>
              <a:t>Afranius</a:t>
            </a:r>
            <a:r>
              <a:rPr lang="en-US" sz="1600" dirty="0" smtClean="0"/>
              <a:t> (2nd &amp; 1st centuries BC), comic dramatist</a:t>
            </a:r>
          </a:p>
          <a:p>
            <a:pPr lvl="1"/>
            <a:r>
              <a:rPr lang="en-US" sz="1600" dirty="0" smtClean="0">
                <a:hlinkClick r:id="rId264" tooltip="Titus Albucius"/>
              </a:rPr>
              <a:t>Titus </a:t>
            </a:r>
            <a:r>
              <a:rPr lang="en-US" sz="1600" dirty="0" err="1" smtClean="0">
                <a:hlinkClick r:id="rId264" tooltip="Titus Albucius"/>
              </a:rPr>
              <a:t>Albucius</a:t>
            </a:r>
            <a:r>
              <a:rPr lang="en-US" sz="1600" dirty="0" smtClean="0"/>
              <a:t> (2nd &amp; 1st centuries BC), orator</a:t>
            </a:r>
          </a:p>
          <a:p>
            <a:pPr lvl="1"/>
            <a:r>
              <a:rPr lang="en-US" sz="1600" dirty="0" err="1" smtClean="0">
                <a:hlinkClick r:id="rId265" tooltip="Publius Rutilius Rufus"/>
              </a:rPr>
              <a:t>Publius</a:t>
            </a:r>
            <a:r>
              <a:rPr lang="en-US" sz="1600" dirty="0" smtClean="0">
                <a:hlinkClick r:id="rId265" tooltip="Publius Rutilius Rufus"/>
              </a:rPr>
              <a:t> </a:t>
            </a:r>
            <a:r>
              <a:rPr lang="en-US" sz="1600" dirty="0" err="1" smtClean="0">
                <a:hlinkClick r:id="rId265" tooltip="Publius Rutilius Rufus"/>
              </a:rPr>
              <a:t>Rutilius</a:t>
            </a:r>
            <a:r>
              <a:rPr lang="en-US" sz="1600" dirty="0" smtClean="0">
                <a:hlinkClick r:id="rId265" tooltip="Publius Rutilius Rufus"/>
              </a:rPr>
              <a:t> Rufus</a:t>
            </a:r>
            <a:r>
              <a:rPr lang="en-US" sz="1600" dirty="0" smtClean="0"/>
              <a:t> (158 BC — after 78 BC), jurist</a:t>
            </a:r>
          </a:p>
          <a:p>
            <a:pPr lvl="1"/>
            <a:r>
              <a:rPr lang="en-US" sz="1600" dirty="0" smtClean="0">
                <a:hlinkClick r:id="rId253" tooltip="Quintus Lutatius Catulus"/>
              </a:rPr>
              <a:t>Quintus </a:t>
            </a:r>
            <a:r>
              <a:rPr lang="en-US" sz="1600" dirty="0" err="1" smtClean="0">
                <a:hlinkClick r:id="rId253" tooltip="Quintus Lutatius Catulus"/>
              </a:rPr>
              <a:t>Lutatius</a:t>
            </a:r>
            <a:r>
              <a:rPr lang="en-US" sz="1600" dirty="0" smtClean="0">
                <a:hlinkClick r:id="rId253" tooltip="Quintus Lutatius Catulus"/>
              </a:rPr>
              <a:t> </a:t>
            </a:r>
            <a:r>
              <a:rPr lang="en-US" sz="1600" dirty="0" err="1" smtClean="0">
                <a:hlinkClick r:id="rId253" tooltip="Quintus Lutatius Catulus"/>
              </a:rPr>
              <a:t>Catulus</a:t>
            </a:r>
            <a:r>
              <a:rPr lang="en-US" sz="1600" dirty="0" smtClean="0"/>
              <a:t> (2nd &amp; 1st centuries BC), public officer, poet</a:t>
            </a:r>
          </a:p>
          <a:p>
            <a:pPr lvl="1"/>
            <a:r>
              <a:rPr lang="en-US" sz="1600" dirty="0" err="1" smtClean="0">
                <a:hlinkClick r:id="rId266" tooltip="Lucius Aelius Stilo Praeconinus"/>
              </a:rPr>
              <a:t>Lucius</a:t>
            </a:r>
            <a:r>
              <a:rPr lang="en-US" sz="1600" dirty="0" smtClean="0">
                <a:hlinkClick r:id="rId266" tooltip="Lucius Aelius Stilo Praeconinus"/>
              </a:rPr>
              <a:t> </a:t>
            </a:r>
            <a:r>
              <a:rPr lang="en-US" sz="1600" dirty="0" err="1" smtClean="0">
                <a:hlinkClick r:id="rId266" tooltip="Lucius Aelius Stilo Praeconinus"/>
              </a:rPr>
              <a:t>Aelius</a:t>
            </a:r>
            <a:r>
              <a:rPr lang="en-US" sz="1600" dirty="0" smtClean="0">
                <a:hlinkClick r:id="rId266" tooltip="Lucius Aelius Stilo Praeconinus"/>
              </a:rPr>
              <a:t> </a:t>
            </a:r>
            <a:r>
              <a:rPr lang="en-US" sz="1600" dirty="0" err="1" smtClean="0">
                <a:hlinkClick r:id="rId266" tooltip="Lucius Aelius Stilo Praeconinus"/>
              </a:rPr>
              <a:t>Stilo</a:t>
            </a:r>
            <a:r>
              <a:rPr lang="en-US" sz="1600" dirty="0" smtClean="0">
                <a:hlinkClick r:id="rId266" tooltip="Lucius Aelius Stilo Praeconinus"/>
              </a:rPr>
              <a:t> </a:t>
            </a:r>
            <a:r>
              <a:rPr lang="en-US" sz="1600" dirty="0" err="1" smtClean="0">
                <a:hlinkClick r:id="rId266" tooltip="Lucius Aelius Stilo Praeconinus"/>
              </a:rPr>
              <a:t>Praeconinus</a:t>
            </a:r>
            <a:r>
              <a:rPr lang="en-US" sz="1600" dirty="0" smtClean="0"/>
              <a:t> (154 BC — 74 BC), philologist</a:t>
            </a:r>
          </a:p>
          <a:p>
            <a:pPr lvl="1"/>
            <a:r>
              <a:rPr lang="en-US" sz="1600" dirty="0" smtClean="0">
                <a:hlinkClick r:id="rId267" tooltip="Quintus Claudius Quadrigarius"/>
              </a:rPr>
              <a:t>Quintus Claudius </a:t>
            </a:r>
            <a:r>
              <a:rPr lang="en-US" sz="1600" dirty="0" err="1" smtClean="0">
                <a:hlinkClick r:id="rId267" tooltip="Quintus Claudius Quadrigarius"/>
              </a:rPr>
              <a:t>Quadrigarius</a:t>
            </a:r>
            <a:r>
              <a:rPr lang="en-US" sz="1600" dirty="0" smtClean="0"/>
              <a:t> (2nd &amp; 1st centuries BC), historian</a:t>
            </a:r>
          </a:p>
          <a:p>
            <a:pPr lvl="1"/>
            <a:r>
              <a:rPr lang="en-US" sz="1600" dirty="0" err="1" smtClean="0">
                <a:hlinkClick r:id="rId268" tooltip="Valerius Antias"/>
              </a:rPr>
              <a:t>Valerius</a:t>
            </a:r>
            <a:r>
              <a:rPr lang="en-US" sz="1600" dirty="0" smtClean="0">
                <a:hlinkClick r:id="rId268" tooltip="Valerius Antias"/>
              </a:rPr>
              <a:t> </a:t>
            </a:r>
            <a:r>
              <a:rPr lang="en-US" sz="1600" dirty="0" err="1" smtClean="0">
                <a:hlinkClick r:id="rId268" tooltip="Valerius Antias"/>
              </a:rPr>
              <a:t>Antias</a:t>
            </a:r>
            <a:r>
              <a:rPr lang="en-US" sz="1600" dirty="0" smtClean="0"/>
              <a:t> (2nd &amp; 1st centuries BC), historian</a:t>
            </a:r>
          </a:p>
          <a:p>
            <a:pPr lvl="1"/>
            <a:r>
              <a:rPr lang="en-US" sz="1600" dirty="0" err="1" smtClean="0">
                <a:hlinkClick r:id="rId269" tooltip="Lucius Cornelius Sisenna"/>
              </a:rPr>
              <a:t>Lucius</a:t>
            </a:r>
            <a:r>
              <a:rPr lang="en-US" sz="1600" dirty="0" smtClean="0">
                <a:hlinkClick r:id="rId269" tooltip="Lucius Cornelius Sisenna"/>
              </a:rPr>
              <a:t> Cornelius </a:t>
            </a:r>
            <a:r>
              <a:rPr lang="en-US" sz="1600" dirty="0" err="1" smtClean="0">
                <a:hlinkClick r:id="rId269" tooltip="Lucius Cornelius Sisenna"/>
              </a:rPr>
              <a:t>Sisenna</a:t>
            </a:r>
            <a:r>
              <a:rPr lang="en-US" sz="1600" dirty="0" smtClean="0"/>
              <a:t> (121 BC — 67 BC), soldier, historian</a:t>
            </a:r>
          </a:p>
          <a:p>
            <a:pPr lvl="1"/>
            <a:r>
              <a:rPr lang="en-US" sz="1600" dirty="0" smtClean="0">
                <a:hlinkClick r:id="rId270" tooltip="Quintus Cornificius"/>
              </a:rPr>
              <a:t>Quintus </a:t>
            </a:r>
            <a:r>
              <a:rPr lang="en-US" sz="1600" dirty="0" err="1" smtClean="0">
                <a:hlinkClick r:id="rId270" tooltip="Quintus Cornificius"/>
              </a:rPr>
              <a:t>Cornificius</a:t>
            </a:r>
            <a:r>
              <a:rPr lang="en-US" sz="1600" dirty="0" smtClean="0"/>
              <a:t> (2nd &amp; 1st centuries BC), rhetorician</a:t>
            </a:r>
          </a:p>
          <a:p>
            <a:r>
              <a:rPr lang="en-US" sz="1600" dirty="0" smtClean="0"/>
              <a:t>1st century </a:t>
            </a:r>
            <a:r>
              <a:rPr lang="en-US" sz="1600" dirty="0" err="1" smtClean="0"/>
              <a:t>BC</a:t>
            </a:r>
            <a:r>
              <a:rPr lang="en-US" sz="1600" i="1" dirty="0" err="1" smtClean="0">
                <a:hlinkClick r:id="rId271" tooltip="Pali literature"/>
              </a:rPr>
              <a:t>Pali</a:t>
            </a:r>
            <a:r>
              <a:rPr lang="en-US" sz="1600" dirty="0" smtClean="0"/>
              <a:t>: </a:t>
            </a:r>
            <a:r>
              <a:rPr lang="en-US" sz="1600" dirty="0" err="1" smtClean="0">
                <a:hlinkClick r:id="rId272" tooltip="Tipitaka"/>
              </a:rPr>
              <a:t>Tipitaka</a:t>
            </a:r>
            <a:endParaRPr lang="en-US" sz="1600" dirty="0" smtClean="0"/>
          </a:p>
          <a:p>
            <a:r>
              <a:rPr lang="en-US" sz="1600" i="1" dirty="0" smtClean="0"/>
              <a:t>Latin: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73" tooltip="Cicero"/>
              </a:rPr>
              <a:t>Cicero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274" tooltip="Catiline Orations"/>
              </a:rPr>
              <a:t>Catiline</a:t>
            </a:r>
            <a:r>
              <a:rPr lang="en-US" sz="1600" i="1" dirty="0" smtClean="0">
                <a:hlinkClick r:id="rId274" tooltip="Catiline Orations"/>
              </a:rPr>
              <a:t> Orations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75" tooltip="Pro Caelio"/>
              </a:rPr>
              <a:t>Pro </a:t>
            </a:r>
            <a:r>
              <a:rPr lang="en-US" sz="1600" i="1" dirty="0" err="1" smtClean="0">
                <a:hlinkClick r:id="rId275" tooltip="Pro Caelio"/>
              </a:rPr>
              <a:t>Caelio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76" tooltip="Dream of Scipio"/>
              </a:rPr>
              <a:t>Dream of Scipio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77" tooltip="Julius Caesar"/>
              </a:rPr>
              <a:t>Julius Caesar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78" tooltip="Commentarii de Bello Gallico"/>
              </a:rPr>
              <a:t>Gallic Wars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79" tooltip="Virgil"/>
              </a:rPr>
              <a:t>Virgil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80" tooltip="Eclogues"/>
              </a:rPr>
              <a:t>Eclogues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81" tooltip="Georgics"/>
              </a:rPr>
              <a:t>Georgics</a:t>
            </a:r>
            <a:r>
              <a:rPr lang="en-US" sz="1600" dirty="0" smtClean="0"/>
              <a:t> and </a:t>
            </a:r>
            <a:r>
              <a:rPr lang="en-US" sz="1600" i="1" dirty="0" err="1" smtClean="0">
                <a:hlinkClick r:id="rId282" tooltip="Aeneid"/>
              </a:rPr>
              <a:t>Aeneid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83" tooltip="Lucretius"/>
              </a:rPr>
              <a:t>Lucretius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84" tooltip="On the Nature of Things"/>
              </a:rPr>
              <a:t>On the Nature of Things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85" tooltip="Livy"/>
              </a:rPr>
              <a:t>Livy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286" tooltip="Ab Urbe Condita (book)"/>
              </a:rPr>
              <a:t>Ab</a:t>
            </a:r>
            <a:r>
              <a:rPr lang="en-US" sz="1600" i="1" dirty="0" smtClean="0">
                <a:hlinkClick r:id="rId286" tooltip="Ab Urbe Condita (book)"/>
              </a:rPr>
              <a:t> </a:t>
            </a:r>
            <a:r>
              <a:rPr lang="en-US" sz="1600" i="1" dirty="0" err="1" smtClean="0">
                <a:hlinkClick r:id="rId286" tooltip="Ab Urbe Condita (book)"/>
              </a:rPr>
              <a:t>Urbe</a:t>
            </a:r>
            <a:r>
              <a:rPr lang="en-US" sz="1600" i="1" dirty="0" smtClean="0">
                <a:hlinkClick r:id="rId286" tooltip="Ab Urbe Condita (book)"/>
              </a:rPr>
              <a:t> Condita</a:t>
            </a:r>
            <a:r>
              <a:rPr lang="en-US" sz="1600" i="1" dirty="0" smtClean="0"/>
              <a:t> (History of Rome)</a:t>
            </a:r>
            <a:endParaRPr lang="en-US" sz="1600" dirty="0" smtClean="0"/>
          </a:p>
          <a:p>
            <a:r>
              <a:rPr lang="en-US" sz="1600" i="1" dirty="0" smtClean="0"/>
              <a:t>See also: </a:t>
            </a:r>
            <a:r>
              <a:rPr lang="en-US" sz="1600" i="1" dirty="0" smtClean="0">
                <a:hlinkClick r:id="rId287" tooltip="Middle Persian literature"/>
              </a:rPr>
              <a:t>Pahlavi literature</a:t>
            </a:r>
            <a:r>
              <a:rPr lang="en-US" sz="1600" dirty="0" smtClean="0"/>
              <a:t>, centuries in poetry: </a:t>
            </a:r>
            <a:r>
              <a:rPr lang="en-US" sz="1600" dirty="0" smtClean="0">
                <a:hlinkClick r:id="rId288" tooltip="1st century in poetry"/>
              </a:rPr>
              <a:t>1st</a:t>
            </a:r>
            <a:r>
              <a:rPr lang="en-US" sz="1600" dirty="0" smtClean="0"/>
              <a:t>, </a:t>
            </a:r>
            <a:r>
              <a:rPr lang="en-US" sz="1600" dirty="0" smtClean="0">
                <a:hlinkClick r:id="rId289" tooltip="2nd century in poetry"/>
              </a:rPr>
              <a:t>2nd</a:t>
            </a:r>
            <a:r>
              <a:rPr lang="en-US" sz="1600" dirty="0" smtClean="0"/>
              <a:t> and </a:t>
            </a:r>
            <a:r>
              <a:rPr lang="en-US" sz="1600" dirty="0" smtClean="0">
                <a:hlinkClick r:id="rId290" tooltip="3rd century in poetry"/>
              </a:rPr>
              <a:t>3rd</a:t>
            </a:r>
            <a:r>
              <a:rPr lang="en-US" sz="1600" dirty="0" smtClean="0"/>
              <a:t>1st century </a:t>
            </a:r>
            <a:r>
              <a:rPr lang="en-US" sz="1600" dirty="0" err="1" smtClean="0"/>
              <a:t>AD</a:t>
            </a:r>
            <a:r>
              <a:rPr lang="en-US" sz="1600" i="1" dirty="0" err="1" smtClean="0"/>
              <a:t>Chinese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291" tooltip="Ban Gu"/>
              </a:rPr>
              <a:t>Ban </a:t>
            </a:r>
            <a:r>
              <a:rPr lang="en-US" sz="1600" dirty="0" err="1" smtClean="0">
                <a:hlinkClick r:id="rId291" tooltip="Ban Gu"/>
              </a:rPr>
              <a:t>Gu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92" tooltip="Book of Han"/>
              </a:rPr>
              <a:t>Book of Han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Hànshū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Greek: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93" tooltip="Plutarch"/>
              </a:rPr>
              <a:t>Plutarch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94" tooltip="Lives of the Noble Greeks and Romans"/>
              </a:rPr>
              <a:t>Lives of the Noble Greeks and Romans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295" tooltip="Josephus"/>
              </a:rPr>
              <a:t>Josephus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296" tooltip="The Jewish War"/>
              </a:rPr>
              <a:t>The Jewish War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97" tooltip="Antiquities of the Jews"/>
              </a:rPr>
              <a:t>Antiquities of the Jews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298" tooltip="Against Apion"/>
              </a:rPr>
              <a:t>Against </a:t>
            </a:r>
            <a:r>
              <a:rPr lang="en-US" sz="1600" i="1" dirty="0" err="1" smtClean="0">
                <a:hlinkClick r:id="rId298" tooltip="Against Apion"/>
              </a:rPr>
              <a:t>Apion</a:t>
            </a:r>
            <a:endParaRPr lang="en-US" sz="1600" dirty="0" smtClean="0"/>
          </a:p>
          <a:p>
            <a:pPr lvl="1"/>
            <a:r>
              <a:rPr lang="en-US" sz="1600" dirty="0" smtClean="0"/>
              <a:t>The books of the </a:t>
            </a:r>
            <a:r>
              <a:rPr lang="en-US" sz="1600" dirty="0" smtClean="0">
                <a:hlinkClick r:id="rId299" tooltip="New Testament"/>
              </a:rPr>
              <a:t>New Testament</a:t>
            </a:r>
            <a:endParaRPr lang="en-US" sz="1600" dirty="0" smtClean="0"/>
          </a:p>
          <a:p>
            <a:r>
              <a:rPr lang="en-US" sz="1600" i="1" dirty="0" smtClean="0"/>
              <a:t>Latin:</a:t>
            </a:r>
            <a:r>
              <a:rPr lang="en-US" sz="1600" dirty="0" smtClean="0"/>
              <a:t> see </a:t>
            </a:r>
            <a:r>
              <a:rPr lang="en-US" sz="1600" dirty="0" smtClean="0">
                <a:hlinkClick r:id="rId300" tooltip="Classical Latin"/>
              </a:rPr>
              <a:t>Classical Latin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01" tooltip="Tacitus"/>
              </a:rPr>
              <a:t>Tacitus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02" tooltip="Germania (book)"/>
              </a:rPr>
              <a:t>Germania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03" tooltip="Ovid"/>
              </a:rPr>
              <a:t>Ovid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04" tooltip="Metamorphoses"/>
              </a:rPr>
              <a:t>Metamorphoses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05" tooltip="Pliny the Elder"/>
              </a:rPr>
              <a:t>Pliny the Elder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06" tooltip="Natural History (Pliny)"/>
              </a:rPr>
              <a:t>Natural History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07" tooltip="Petronius"/>
              </a:rPr>
              <a:t>Petronius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308" tooltip="Satyricon"/>
              </a:rPr>
              <a:t>Satyricon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09" tooltip="Seneca the Younger"/>
              </a:rPr>
              <a:t>Seneca the Younger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10" tooltip="Phaedra (Seneca)"/>
              </a:rPr>
              <a:t>Phaedra</a:t>
            </a:r>
            <a:r>
              <a:rPr lang="en-US" sz="1600" dirty="0" smtClean="0"/>
              <a:t>, Dialogues</a:t>
            </a:r>
          </a:p>
          <a:p>
            <a:r>
              <a:rPr lang="en-US" sz="1600" dirty="0" smtClean="0"/>
              <a:t>2nd </a:t>
            </a:r>
            <a:r>
              <a:rPr lang="en-US" sz="1600" dirty="0" err="1" smtClean="0"/>
              <a:t>century</a:t>
            </a:r>
            <a:r>
              <a:rPr lang="en-US" sz="1600" i="1" dirty="0" err="1" smtClean="0"/>
              <a:t>Sanskrit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311" tooltip="Aśvaghoṣa"/>
              </a:rPr>
              <a:t>Aśvaghoṣa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312" tooltip="Buddhacharita"/>
              </a:rPr>
              <a:t>Buddhacharita</a:t>
            </a:r>
            <a:r>
              <a:rPr lang="en-US" sz="1600" i="1" dirty="0" smtClean="0"/>
              <a:t> (Acts of the Buddha)</a:t>
            </a:r>
            <a:endParaRPr lang="en-US" sz="1600" dirty="0" smtClean="0"/>
          </a:p>
          <a:p>
            <a:r>
              <a:rPr lang="en-US" sz="1600" i="1" dirty="0" smtClean="0"/>
              <a:t>Pahlavi: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13" tooltip="Yadegar-e Zariran"/>
              </a:rPr>
              <a:t>Yadegar</a:t>
            </a:r>
            <a:r>
              <a:rPr lang="en-US" sz="1600" i="1" dirty="0" smtClean="0">
                <a:hlinkClick r:id="rId313" tooltip="Yadegar-e Zariran"/>
              </a:rPr>
              <a:t>-e </a:t>
            </a:r>
            <a:r>
              <a:rPr lang="en-US" sz="1600" i="1" dirty="0" err="1" smtClean="0">
                <a:hlinkClick r:id="rId313" tooltip="Yadegar-e Zariran"/>
              </a:rPr>
              <a:t>Zariran</a:t>
            </a:r>
            <a:r>
              <a:rPr lang="en-US" sz="1600" i="1" dirty="0" smtClean="0"/>
              <a:t> (Memorial of </a:t>
            </a:r>
            <a:r>
              <a:rPr lang="en-US" sz="1600" i="1" dirty="0" err="1" smtClean="0"/>
              <a:t>Zarēr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14" tooltip="Visperad"/>
              </a:rPr>
              <a:t>Visperad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15" tooltip="Drakht-i Asurig"/>
              </a:rPr>
              <a:t>Drakht-i</a:t>
            </a:r>
            <a:r>
              <a:rPr lang="en-US" sz="1600" i="1" dirty="0" smtClean="0">
                <a:hlinkClick r:id="rId315" tooltip="Drakht-i Asurig"/>
              </a:rPr>
              <a:t> </a:t>
            </a:r>
            <a:r>
              <a:rPr lang="en-US" sz="1600" i="1" dirty="0" err="1" smtClean="0">
                <a:hlinkClick r:id="rId315" tooltip="Drakht-i Asurig"/>
              </a:rPr>
              <a:t>Asurig</a:t>
            </a:r>
            <a:r>
              <a:rPr lang="en-US" sz="1600" i="1" dirty="0" smtClean="0"/>
              <a:t> (The Babylonian Tree)</a:t>
            </a:r>
            <a:endParaRPr lang="en-US" sz="1600" dirty="0" smtClean="0"/>
          </a:p>
          <a:p>
            <a:r>
              <a:rPr lang="en-US" sz="1600" i="1" dirty="0" smtClean="0"/>
              <a:t>Greek</a:t>
            </a:r>
            <a:r>
              <a:rPr lang="en-US" sz="1600" dirty="0" smtClean="0"/>
              <a:t>:</a:t>
            </a:r>
          </a:p>
          <a:p>
            <a:pPr lvl="1"/>
            <a:r>
              <a:rPr lang="en-US" sz="1600" dirty="0" err="1" smtClean="0">
                <a:hlinkClick r:id="rId316" tooltip="Arrian"/>
              </a:rPr>
              <a:t>Arrian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17" tooltip="Anabasis Alexandri"/>
              </a:rPr>
              <a:t>Anabasis </a:t>
            </a:r>
            <a:r>
              <a:rPr lang="en-US" sz="1600" i="1" dirty="0" err="1" smtClean="0">
                <a:hlinkClick r:id="rId317" tooltip="Anabasis Alexandri"/>
              </a:rPr>
              <a:t>Alexandri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18" tooltip="Marcus Aurelius"/>
              </a:rPr>
              <a:t>Marcus Aurelius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19" tooltip="Meditations"/>
              </a:rPr>
              <a:t>Meditations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20" tooltip="Epictetus"/>
              </a:rPr>
              <a:t>Epictetus</a:t>
            </a:r>
            <a:r>
              <a:rPr lang="en-US" sz="1600" dirty="0" smtClean="0"/>
              <a:t> and </a:t>
            </a:r>
            <a:r>
              <a:rPr lang="en-US" sz="1600" dirty="0" err="1" smtClean="0"/>
              <a:t>Arrian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21" tooltip="Enchiridion of Epictetus"/>
              </a:rPr>
              <a:t>Enchiridion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22" tooltip="Ptolemy"/>
              </a:rPr>
              <a:t>Ptolemy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23" tooltip="Almagest"/>
              </a:rPr>
              <a:t>Almagest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24" tooltip="Athenaeus"/>
              </a:rPr>
              <a:t>Athenaeus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25" tooltip="Deipnosophistae"/>
              </a:rPr>
              <a:t>The Banquet of the Learned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26" tooltip="Pausanias (geographer)"/>
              </a:rPr>
              <a:t>Pausanias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27" tooltip="Description of Greece"/>
              </a:rPr>
              <a:t>Description of Greece</a:t>
            </a:r>
            <a:endParaRPr lang="en-US" sz="1600" dirty="0" smtClean="0"/>
          </a:p>
          <a:p>
            <a:r>
              <a:rPr lang="en-US" sz="1600" i="1" dirty="0" smtClean="0"/>
              <a:t>Latin:</a:t>
            </a:r>
            <a:r>
              <a:rPr lang="en-US" sz="1600" dirty="0" smtClean="0"/>
              <a:t> see </a:t>
            </a:r>
            <a:r>
              <a:rPr lang="en-US" sz="1600" dirty="0" smtClean="0">
                <a:hlinkClick r:id="rId300" tooltip="Classical Latin"/>
              </a:rPr>
              <a:t>Classical Latin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28" tooltip="Apuleius"/>
              </a:rPr>
              <a:t>Apuleius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29" tooltip="The Golden Ass"/>
              </a:rPr>
              <a:t>The Golden Ass</a:t>
            </a:r>
            <a:endParaRPr lang="en-US" sz="1600" dirty="0" smtClean="0"/>
          </a:p>
          <a:p>
            <a:pPr lvl="1"/>
            <a:r>
              <a:rPr lang="en-US" sz="1600" dirty="0" err="1" smtClean="0"/>
              <a:t>Lucius</a:t>
            </a:r>
            <a:r>
              <a:rPr lang="en-US" sz="1600" dirty="0" smtClean="0"/>
              <a:t> </a:t>
            </a:r>
            <a:r>
              <a:rPr lang="en-US" sz="1600" dirty="0" err="1" smtClean="0"/>
              <a:t>Ampelius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330" tooltip="Liber Memorialis"/>
              </a:rPr>
              <a:t>Liber</a:t>
            </a:r>
            <a:r>
              <a:rPr lang="en-US" sz="1600" i="1" dirty="0" smtClean="0">
                <a:hlinkClick r:id="rId330" tooltip="Liber Memorialis"/>
              </a:rPr>
              <a:t> </a:t>
            </a:r>
            <a:r>
              <a:rPr lang="en-US" sz="1600" i="1" dirty="0" err="1" smtClean="0">
                <a:hlinkClick r:id="rId330" tooltip="Liber Memorialis"/>
              </a:rPr>
              <a:t>Memorialis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31" tooltip="Suetonius"/>
              </a:rPr>
              <a:t>Suetonius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32" tooltip="Lives of the Twelve Caesars"/>
              </a:rPr>
              <a:t>Lives of the Twelve Caesars</a:t>
            </a:r>
            <a:endParaRPr lang="en-US" sz="1600" dirty="0" smtClean="0"/>
          </a:p>
          <a:p>
            <a:r>
              <a:rPr lang="en-US" sz="1600" dirty="0" smtClean="0"/>
              <a:t>3rd </a:t>
            </a:r>
            <a:r>
              <a:rPr lang="en-US" sz="1600" dirty="0" err="1" smtClean="0"/>
              <a:t>century</a:t>
            </a:r>
            <a:r>
              <a:rPr lang="en-US" sz="1600" i="1" dirty="0" err="1" smtClean="0"/>
              <a:t>Avestan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79" tooltip="Avesta"/>
              </a:rPr>
              <a:t>Khordeh</a:t>
            </a:r>
            <a:r>
              <a:rPr lang="en-US" sz="1600" i="1" dirty="0" smtClean="0">
                <a:hlinkClick r:id="rId79" tooltip="Avesta"/>
              </a:rPr>
              <a:t> </a:t>
            </a:r>
            <a:r>
              <a:rPr lang="en-US" sz="1600" i="1" dirty="0" err="1" smtClean="0">
                <a:hlinkClick r:id="rId79" tooltip="Avesta"/>
              </a:rPr>
              <a:t>Avesta</a:t>
            </a:r>
            <a:r>
              <a:rPr lang="en-US" sz="1600" dirty="0" smtClean="0"/>
              <a:t> (Zoroastrian prayer book)</a:t>
            </a:r>
          </a:p>
          <a:p>
            <a:r>
              <a:rPr lang="en-US" sz="1600" i="1" dirty="0" smtClean="0"/>
              <a:t>Pahlavi: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333" tooltip="Mani (prophet)"/>
              </a:rPr>
              <a:t>Mani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334" tooltip="Shabuhragan"/>
              </a:rPr>
              <a:t>Shabuhragan</a:t>
            </a:r>
            <a:r>
              <a:rPr lang="en-US" sz="1600" dirty="0" smtClean="0"/>
              <a:t> (</a:t>
            </a:r>
            <a:r>
              <a:rPr lang="en-US" sz="1600" dirty="0" smtClean="0">
                <a:hlinkClick r:id="rId335" tooltip="Manichaeism"/>
              </a:rPr>
              <a:t>Manichaean</a:t>
            </a:r>
            <a:r>
              <a:rPr lang="en-US" sz="1600" dirty="0" smtClean="0"/>
              <a:t> holy book)</a:t>
            </a:r>
          </a:p>
          <a:p>
            <a:r>
              <a:rPr lang="en-US" sz="1600" i="1" dirty="0" smtClean="0"/>
              <a:t>Chinese: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336" tooltip="Chen Shou"/>
              </a:rPr>
              <a:t>Chen </a:t>
            </a:r>
            <a:r>
              <a:rPr lang="en-US" sz="1600" dirty="0" err="1" smtClean="0">
                <a:hlinkClick r:id="rId336" tooltip="Chen Shou"/>
              </a:rPr>
              <a:t>Shou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37" tooltip="Records of Three Kingdoms"/>
              </a:rPr>
              <a:t>Records of Three Kingdoms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Sānguó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Zhì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Greek: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338" tooltip="Plotinus"/>
              </a:rPr>
              <a:t>Plotinus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39" tooltip="Enneads"/>
              </a:rPr>
              <a:t>Enneads</a:t>
            </a:r>
            <a:endParaRPr lang="en-US" sz="1600" dirty="0" smtClean="0"/>
          </a:p>
          <a:p>
            <a:r>
              <a:rPr lang="en-US" sz="1600" i="1" dirty="0" smtClean="0"/>
              <a:t>Latin:</a:t>
            </a:r>
            <a:r>
              <a:rPr lang="en-US" sz="1600" dirty="0" smtClean="0"/>
              <a:t> see </a:t>
            </a:r>
            <a:r>
              <a:rPr lang="en-US" sz="1600" dirty="0" smtClean="0">
                <a:hlinkClick r:id="rId340" tooltip="Late Latin"/>
              </a:rPr>
              <a:t>Late Latin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41" tooltip="Distichs of Cato"/>
              </a:rPr>
              <a:t>Distichs</a:t>
            </a:r>
            <a:r>
              <a:rPr lang="en-US" sz="1600" dirty="0" smtClean="0">
                <a:hlinkClick r:id="rId341" tooltip="Distichs of Cato"/>
              </a:rPr>
              <a:t> of Cato</a:t>
            </a:r>
            <a:endParaRPr lang="en-US" sz="1600" dirty="0" smtClean="0"/>
          </a:p>
          <a:p>
            <a:r>
              <a:rPr lang="en-US" sz="1600" i="1" dirty="0" smtClean="0"/>
              <a:t>Hebrew: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342" tooltip="Mishnah"/>
              </a:rPr>
              <a:t>Mishnah</a:t>
            </a:r>
            <a:endParaRPr lang="en-US" sz="1600" dirty="0" smtClean="0"/>
          </a:p>
          <a:p>
            <a:r>
              <a:rPr lang="en-US" sz="1600" b="1" dirty="0" smtClean="0"/>
              <a:t>Late Antiquity</a:t>
            </a:r>
          </a:p>
          <a:p>
            <a:r>
              <a:rPr lang="en-US" sz="1600" i="1" dirty="0" smtClean="0"/>
              <a:t>See also: </a:t>
            </a:r>
            <a:r>
              <a:rPr lang="en-US" sz="1600" i="1" dirty="0" smtClean="0">
                <a:hlinkClick r:id="rId343" tooltip="4th century in poetry"/>
              </a:rPr>
              <a:t>4th century in poetry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344" tooltip="5th century in poetry"/>
              </a:rPr>
              <a:t>5th century in poetry</a:t>
            </a:r>
            <a:r>
              <a:rPr lang="en-US" sz="1600" dirty="0" smtClean="0"/>
              <a:t>4th </a:t>
            </a:r>
            <a:r>
              <a:rPr lang="en-US" sz="1600" dirty="0" err="1" smtClean="0"/>
              <a:t>century</a:t>
            </a:r>
            <a:r>
              <a:rPr lang="en-US" sz="1600" i="1" dirty="0" err="1" smtClean="0"/>
              <a:t>Latin</a:t>
            </a:r>
            <a:r>
              <a:rPr lang="en-US" sz="1600" i="1" dirty="0" smtClean="0"/>
              <a:t>:</a:t>
            </a:r>
            <a:r>
              <a:rPr lang="en-US" sz="1600" dirty="0" smtClean="0"/>
              <a:t> see </a:t>
            </a:r>
            <a:r>
              <a:rPr lang="en-US" sz="1600" dirty="0" smtClean="0">
                <a:hlinkClick r:id="rId340" tooltip="Late Latin"/>
              </a:rPr>
              <a:t>Late Latin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45" tooltip="Augustine of Hippo"/>
              </a:rPr>
              <a:t>Augustine of Hippo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46" tooltip="Confessions (St. Augustine)"/>
              </a:rPr>
              <a:t>Confessions</a:t>
            </a:r>
            <a:r>
              <a:rPr lang="en-US" sz="1600" i="1" dirty="0" smtClean="0"/>
              <a:t>, </a:t>
            </a:r>
            <a:r>
              <a:rPr lang="en-US" sz="1600" i="1" dirty="0" smtClean="0">
                <a:hlinkClick r:id="rId347" tooltip="On Christian Doctrine"/>
              </a:rPr>
              <a:t>On Christian Doctrine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48" tooltip="Apicius"/>
              </a:rPr>
              <a:t>Apicius</a:t>
            </a:r>
            <a:r>
              <a:rPr lang="en-US" sz="1600" dirty="0" smtClean="0"/>
              <a:t> (a.k.a. </a:t>
            </a:r>
            <a:r>
              <a:rPr lang="en-US" sz="1600" i="1" dirty="0" smtClean="0"/>
              <a:t>De re </a:t>
            </a:r>
            <a:r>
              <a:rPr lang="en-US" sz="1600" i="1" dirty="0" err="1" smtClean="0"/>
              <a:t>coquinaria</a:t>
            </a:r>
            <a:r>
              <a:rPr lang="en-US" sz="1600" dirty="0" smtClean="0"/>
              <a:t>, </a:t>
            </a:r>
            <a:r>
              <a:rPr lang="en-US" sz="1600" i="1" dirty="0" smtClean="0"/>
              <a:t>On the Subject of Cooking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i="1" dirty="0" err="1" smtClean="0">
                <a:hlinkClick r:id="rId349" tooltip="Pervigilium Veneris"/>
              </a:rPr>
              <a:t>Pervigilium</a:t>
            </a:r>
            <a:r>
              <a:rPr lang="en-US" sz="1600" i="1" dirty="0" smtClean="0">
                <a:hlinkClick r:id="rId349" tooltip="Pervigilium Veneris"/>
              </a:rPr>
              <a:t> </a:t>
            </a:r>
            <a:r>
              <a:rPr lang="en-US" sz="1600" i="1" dirty="0" err="1" smtClean="0">
                <a:hlinkClick r:id="rId349" tooltip="Pervigilium Veneris"/>
              </a:rPr>
              <a:t>Veneris</a:t>
            </a:r>
            <a:r>
              <a:rPr lang="en-US" sz="1600" i="1" dirty="0" smtClean="0"/>
              <a:t> (Vigil of Venus)</a:t>
            </a:r>
            <a:endParaRPr lang="en-US" sz="1600" dirty="0" smtClean="0"/>
          </a:p>
          <a:p>
            <a:r>
              <a:rPr lang="en-US" sz="1600" i="1" dirty="0" err="1" smtClean="0"/>
              <a:t>Syriac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350" tooltip="Aphrahat"/>
              </a:rPr>
              <a:t>Aphrahat</a:t>
            </a:r>
            <a:r>
              <a:rPr lang="en-US" sz="1600" dirty="0" smtClean="0"/>
              <a:t>, </a:t>
            </a:r>
            <a:r>
              <a:rPr lang="en-US" sz="1600" dirty="0" err="1" smtClean="0">
                <a:hlinkClick r:id="rId351" tooltip="Ephrem the Syrian"/>
              </a:rPr>
              <a:t>Ephrem</a:t>
            </a:r>
            <a:r>
              <a:rPr lang="en-US" sz="1600" dirty="0" smtClean="0">
                <a:hlinkClick r:id="rId351" tooltip="Ephrem the Syrian"/>
              </a:rPr>
              <a:t> the Syrian</a:t>
            </a:r>
            <a:endParaRPr lang="en-US" sz="1600" dirty="0" smtClean="0"/>
          </a:p>
          <a:p>
            <a:r>
              <a:rPr lang="en-US" sz="1600" i="1" dirty="0" smtClean="0"/>
              <a:t>Hebrew: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352" tooltip="Gemara"/>
              </a:rPr>
              <a:t>Gemara</a:t>
            </a:r>
            <a:endParaRPr lang="en-US" sz="1600" dirty="0" smtClean="0"/>
          </a:p>
          <a:p>
            <a:r>
              <a:rPr lang="en-US" sz="1600" dirty="0" smtClean="0"/>
              <a:t>5th </a:t>
            </a:r>
            <a:r>
              <a:rPr lang="en-US" sz="1600" dirty="0" err="1" smtClean="0"/>
              <a:t>century</a:t>
            </a:r>
            <a:r>
              <a:rPr lang="en-US" sz="1600" i="1" dirty="0" err="1" smtClean="0"/>
              <a:t>Chinese</a:t>
            </a:r>
            <a:r>
              <a:rPr lang="en-US" sz="1600" i="1" dirty="0" smtClean="0"/>
              <a:t>:</a:t>
            </a:r>
            <a:r>
              <a:rPr lang="en-US" sz="1600" dirty="0" smtClean="0"/>
              <a:t> </a:t>
            </a:r>
            <a:r>
              <a:rPr lang="en-US" sz="1600" dirty="0" smtClean="0">
                <a:hlinkClick r:id="rId353" tooltip="Fan Ye (historian)"/>
              </a:rPr>
              <a:t>Fan Ye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54" tooltip="Book of the Later Han"/>
              </a:rPr>
              <a:t>Book of the Later Han</a:t>
            </a:r>
            <a:r>
              <a:rPr lang="en-US" sz="1600" i="1" dirty="0" smtClean="0"/>
              <a:t> (</a:t>
            </a:r>
            <a:r>
              <a:rPr lang="en-US" sz="1600" i="1" dirty="0" err="1" smtClean="0"/>
              <a:t>Hòuhànshū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r>
              <a:rPr lang="en-US" sz="1600" i="1" dirty="0" smtClean="0"/>
              <a:t>Sanskrit:</a:t>
            </a:r>
            <a:r>
              <a:rPr lang="en-US" sz="1600" dirty="0" smtClean="0"/>
              <a:t> </a:t>
            </a:r>
            <a:r>
              <a:rPr lang="en-US" sz="1600" dirty="0" err="1" smtClean="0">
                <a:hlinkClick r:id="rId355" tooltip="Kālidāsa"/>
              </a:rPr>
              <a:t>Kālidāsa</a:t>
            </a:r>
            <a:r>
              <a:rPr lang="en-US" sz="1600" dirty="0" smtClean="0"/>
              <a:t> (speculated): </a:t>
            </a:r>
            <a:r>
              <a:rPr lang="en-US" sz="1600" i="1" dirty="0" smtClean="0">
                <a:hlinkClick r:id="rId356" tooltip="Abhijñānaśākuntalam"/>
              </a:rPr>
              <a:t>The Recognition of </a:t>
            </a:r>
            <a:r>
              <a:rPr lang="en-US" sz="1600" i="1" dirty="0" err="1" smtClean="0">
                <a:hlinkClick r:id="rId356" tooltip="Abhijñānaśākuntalam"/>
              </a:rPr>
              <a:t>Śakuntalā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357" tooltip="Meghadūta"/>
              </a:rPr>
              <a:t>The Cloud Messenger</a:t>
            </a:r>
            <a:endParaRPr lang="en-US" sz="1600" dirty="0" smtClean="0"/>
          </a:p>
          <a:p>
            <a:r>
              <a:rPr lang="en-US" sz="1600" i="1" dirty="0" smtClean="0"/>
              <a:t>Pahlavi: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58" tooltip="Matigan-i Hazar Datistan"/>
              </a:rPr>
              <a:t>Matigan-i</a:t>
            </a:r>
            <a:r>
              <a:rPr lang="en-US" sz="1600" i="1" dirty="0" smtClean="0">
                <a:hlinkClick r:id="rId358" tooltip="Matigan-i Hazar Datistan"/>
              </a:rPr>
              <a:t> </a:t>
            </a:r>
            <a:r>
              <a:rPr lang="en-US" sz="1600" i="1" dirty="0" err="1" smtClean="0">
                <a:hlinkClick r:id="rId358" tooltip="Matigan-i Hazar Datistan"/>
              </a:rPr>
              <a:t>Hazar</a:t>
            </a:r>
            <a:r>
              <a:rPr lang="en-US" sz="1600" i="1" dirty="0" smtClean="0">
                <a:hlinkClick r:id="rId358" tooltip="Matigan-i Hazar Datistan"/>
              </a:rPr>
              <a:t> </a:t>
            </a:r>
            <a:r>
              <a:rPr lang="en-US" sz="1600" i="1" dirty="0" err="1" smtClean="0">
                <a:hlinkClick r:id="rId358" tooltip="Matigan-i Hazar Datistan"/>
              </a:rPr>
              <a:t>Datistan</a:t>
            </a:r>
            <a:r>
              <a:rPr lang="en-US" sz="1600" i="1" dirty="0" smtClean="0"/>
              <a:t> (The Thousand Laws of the </a:t>
            </a:r>
            <a:r>
              <a:rPr lang="en-US" sz="1600" i="1" dirty="0" err="1" smtClean="0"/>
              <a:t>Magistan</a:t>
            </a:r>
            <a:r>
              <a:rPr lang="en-US" sz="1600" i="1" dirty="0" smtClean="0"/>
              <a:t>)</a:t>
            </a:r>
            <a:endParaRPr lang="en-US" sz="1600" dirty="0" smtClean="0"/>
          </a:p>
          <a:p>
            <a:pPr lvl="1"/>
            <a:r>
              <a:rPr lang="en-US" sz="1600" i="1" dirty="0" err="1" smtClean="0">
                <a:hlinkClick r:id="rId359" tooltip="Frahang-i Oim-evak"/>
              </a:rPr>
              <a:t>Frahang-i</a:t>
            </a:r>
            <a:r>
              <a:rPr lang="en-US" sz="1600" i="1" dirty="0" smtClean="0">
                <a:hlinkClick r:id="rId359" tooltip="Frahang-i Oim-evak"/>
              </a:rPr>
              <a:t> </a:t>
            </a:r>
            <a:r>
              <a:rPr lang="en-US" sz="1600" i="1" dirty="0" err="1" smtClean="0">
                <a:hlinkClick r:id="rId359" tooltip="Frahang-i Oim-evak"/>
              </a:rPr>
              <a:t>Oim-evak</a:t>
            </a:r>
            <a:r>
              <a:rPr lang="en-US" sz="1600" dirty="0" smtClean="0"/>
              <a:t> (Pahlavi-</a:t>
            </a:r>
            <a:r>
              <a:rPr lang="en-US" sz="1600" dirty="0" err="1" smtClean="0"/>
              <a:t>Avestan</a:t>
            </a:r>
            <a:r>
              <a:rPr lang="en-US" sz="1600" dirty="0" smtClean="0"/>
              <a:t> dictionary)</a:t>
            </a:r>
          </a:p>
          <a:p>
            <a:r>
              <a:rPr lang="en-US" sz="1600" i="1" dirty="0" smtClean="0"/>
              <a:t>Latin:</a:t>
            </a:r>
            <a:r>
              <a:rPr lang="en-US" sz="1600" dirty="0" smtClean="0"/>
              <a:t> see </a:t>
            </a:r>
            <a:r>
              <a:rPr lang="en-US" sz="1600" dirty="0" smtClean="0">
                <a:hlinkClick r:id="rId340" tooltip="Late Latin"/>
              </a:rPr>
              <a:t>Late Latin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60" tooltip="Publius Flavius Vegetius Renatus"/>
              </a:rPr>
              <a:t>Publius</a:t>
            </a:r>
            <a:r>
              <a:rPr lang="en-US" sz="1600" dirty="0" smtClean="0">
                <a:hlinkClick r:id="rId360" tooltip="Publius Flavius Vegetius Renatus"/>
              </a:rPr>
              <a:t> Flavius </a:t>
            </a:r>
            <a:r>
              <a:rPr lang="en-US" sz="1600" dirty="0" err="1" smtClean="0">
                <a:hlinkClick r:id="rId360" tooltip="Publius Flavius Vegetius Renatus"/>
              </a:rPr>
              <a:t>Vegetius</a:t>
            </a:r>
            <a:r>
              <a:rPr lang="en-US" sz="1600" dirty="0" smtClean="0">
                <a:hlinkClick r:id="rId360" tooltip="Publius Flavius Vegetius Renatus"/>
              </a:rPr>
              <a:t> </a:t>
            </a:r>
            <a:r>
              <a:rPr lang="en-US" sz="1600" dirty="0" err="1" smtClean="0">
                <a:hlinkClick r:id="rId360" tooltip="Publius Flavius Vegetius Renatus"/>
              </a:rPr>
              <a:t>Renatus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61" tooltip="De Re Militari"/>
              </a:rPr>
              <a:t>De Re </a:t>
            </a:r>
            <a:r>
              <a:rPr lang="en-US" sz="1600" i="1" dirty="0" err="1" smtClean="0">
                <a:hlinkClick r:id="rId361" tooltip="De Re Militari"/>
              </a:rPr>
              <a:t>Militari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45" tooltip="Augustine of Hippo"/>
              </a:rPr>
              <a:t>Augustine of Hippo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62" tooltip="City of God (book)"/>
              </a:rPr>
              <a:t>The City of God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63" tooltip="Paulus Orosius"/>
              </a:rPr>
              <a:t>Paulus</a:t>
            </a:r>
            <a:r>
              <a:rPr lang="en-US" sz="1600" dirty="0" smtClean="0">
                <a:hlinkClick r:id="rId363" tooltip="Paulus Orosius"/>
              </a:rPr>
              <a:t> </a:t>
            </a:r>
            <a:r>
              <a:rPr lang="en-US" sz="1600" dirty="0" err="1" smtClean="0">
                <a:hlinkClick r:id="rId363" tooltip="Paulus Orosius"/>
              </a:rPr>
              <a:t>Orosius</a:t>
            </a:r>
            <a:r>
              <a:rPr lang="en-US" sz="1600" dirty="0" smtClean="0"/>
              <a:t>: </a:t>
            </a:r>
            <a:r>
              <a:rPr lang="en-US" sz="1600" i="1" dirty="0" smtClean="0"/>
              <a:t>Seven Books of History Against the Pagans</a:t>
            </a:r>
            <a:endParaRPr lang="en-US" sz="1600" dirty="0" smtClean="0"/>
          </a:p>
          <a:p>
            <a:pPr lvl="1"/>
            <a:r>
              <a:rPr lang="en-US" sz="1600" dirty="0" smtClean="0">
                <a:hlinkClick r:id="rId364" tooltip="Jerome"/>
              </a:rPr>
              <a:t>Jerome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65" tooltip="Vulgate"/>
              </a:rPr>
              <a:t>Vulgate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66" tooltip="Prudentius"/>
              </a:rPr>
              <a:t>Prudentius</a:t>
            </a:r>
            <a:r>
              <a:rPr lang="en-US" sz="1600" dirty="0" smtClean="0"/>
              <a:t>: </a:t>
            </a:r>
            <a:r>
              <a:rPr lang="en-US" sz="1600" i="1" dirty="0" err="1" smtClean="0">
                <a:hlinkClick r:id="rId367" tooltip="Psychomachia"/>
              </a:rPr>
              <a:t>Psychomachia</a:t>
            </a:r>
            <a:endParaRPr lang="en-US" sz="1600" dirty="0" smtClean="0"/>
          </a:p>
          <a:p>
            <a:pPr lvl="1"/>
            <a:r>
              <a:rPr lang="en-US" sz="1600" dirty="0" err="1" smtClean="0">
                <a:hlinkClick r:id="rId368" tooltip="Consentius"/>
              </a:rPr>
              <a:t>Consentius</a:t>
            </a:r>
            <a:r>
              <a:rPr lang="en-US" sz="1600" dirty="0" err="1" smtClean="0"/>
              <a:t>'s</a:t>
            </a:r>
            <a:r>
              <a:rPr lang="en-US" sz="1600" dirty="0" smtClean="0"/>
              <a:t> grammar</a:t>
            </a:r>
          </a:p>
          <a:p>
            <a:pPr lvl="1"/>
            <a:r>
              <a:rPr lang="en-US" sz="1600" dirty="0" smtClean="0">
                <a:hlinkClick r:id="rId369" tooltip="Pseudo-Dionysius the Areopagite"/>
              </a:rPr>
              <a:t>Pseudo-Dionysius the </a:t>
            </a:r>
            <a:r>
              <a:rPr lang="en-US" sz="1600" dirty="0" err="1" smtClean="0">
                <a:hlinkClick r:id="rId369" tooltip="Pseudo-Dionysius the Areopagite"/>
              </a:rPr>
              <a:t>Areopagite</a:t>
            </a:r>
            <a:r>
              <a:rPr lang="en-US" sz="1600" dirty="0" smtClean="0"/>
              <a:t>: </a:t>
            </a:r>
            <a:r>
              <a:rPr lang="en-US" sz="1600" i="1" dirty="0" smtClean="0">
                <a:hlinkClick r:id="rId370" tooltip="De Coelesti Hierarchia"/>
              </a:rPr>
              <a:t>Celestial Hierarchy</a:t>
            </a:r>
            <a:r>
              <a:rPr lang="en-US" sz="1600" dirty="0" smtClean="0"/>
              <a:t>, </a:t>
            </a:r>
            <a:r>
              <a:rPr lang="en-US" sz="1600" i="1" dirty="0" smtClean="0"/>
              <a:t>Mystical Theology</a:t>
            </a:r>
            <a:endParaRPr lang="en-US" sz="1600" dirty="0" smtClean="0"/>
          </a:p>
          <a:p>
            <a:r>
              <a:rPr lang="en-US" sz="1600" dirty="0" smtClean="0"/>
              <a:t>6th </a:t>
            </a:r>
            <a:r>
              <a:rPr lang="en-US" sz="1600" dirty="0" err="1" smtClean="0"/>
              <a:t>centuryLatin</a:t>
            </a:r>
            <a:r>
              <a:rPr lang="en-US" sz="1600" dirty="0" smtClean="0"/>
              <a:t>: </a:t>
            </a:r>
            <a:r>
              <a:rPr lang="en-US" sz="1600" dirty="0" smtClean="0">
                <a:hlinkClick r:id="rId371" tooltip="Boethius"/>
              </a:rPr>
              <a:t>Boethius</a:t>
            </a:r>
            <a:r>
              <a:rPr lang="en-US" sz="1600" dirty="0" smtClean="0"/>
              <a:t>, </a:t>
            </a:r>
            <a:r>
              <a:rPr lang="en-US" sz="1600" i="1" dirty="0" smtClean="0">
                <a:hlinkClick r:id="rId372" tooltip="De consolatione philosophiae"/>
              </a:rPr>
              <a:t>De </a:t>
            </a:r>
            <a:r>
              <a:rPr lang="en-US" sz="1600" i="1" dirty="0" err="1" smtClean="0">
                <a:hlinkClick r:id="rId372" tooltip="De consolatione philosophiae"/>
              </a:rPr>
              <a:t>consolatione</a:t>
            </a:r>
            <a:r>
              <a:rPr lang="en-US" sz="1600" i="1" dirty="0" smtClean="0">
                <a:hlinkClick r:id="rId372" tooltip="De consolatione philosophiae"/>
              </a:rPr>
              <a:t> </a:t>
            </a:r>
            <a:r>
              <a:rPr lang="en-US" sz="1600" i="1" dirty="0" err="1" smtClean="0">
                <a:hlinkClick r:id="rId372" tooltip="De consolatione philosophiae"/>
              </a:rPr>
              <a:t>philosophiae</a:t>
            </a:r>
            <a:r>
              <a:rPr lang="en-US" sz="1600" dirty="0" smtClean="0"/>
              <a:t> (The Consolation of Philosophy) 524 AD, widely considered to be the last work of classical philosophy.</a:t>
            </a:r>
            <a:r>
              <a:rPr lang="en-US" sz="1600" baseline="30000" dirty="0" smtClean="0">
                <a:hlinkClick r:id="rId7"/>
              </a:rPr>
              <a:t>[19][20]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二、文明与文明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文明之间的争战</a:t>
            </a:r>
            <a:endParaRPr lang="en-US" altLang="zh-CN" dirty="0" smtClean="0"/>
          </a:p>
          <a:p>
            <a:r>
              <a:rPr lang="zh-CN" altLang="en-US" dirty="0" smtClean="0"/>
              <a:t>文明之间的融合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铜铁交替的时代</a:t>
            </a:r>
            <a:r>
              <a:rPr lang="en-US" altLang="zh-CN" dirty="0" smtClean="0"/>
              <a:t>12-11</a:t>
            </a:r>
            <a:r>
              <a:rPr lang="zh-CN" altLang="en-US" dirty="0" smtClean="0"/>
              <a:t>世纪</a:t>
            </a:r>
            <a:endParaRPr lang="en-US" dirty="0"/>
          </a:p>
        </p:txBody>
      </p:sp>
      <p:pic>
        <p:nvPicPr>
          <p:cNvPr id="4" name="Content Placeholder 3" descr="bronze-age-si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4303" y="1600200"/>
            <a:ext cx="677539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特洛伊战争</a:t>
            </a:r>
            <a:endParaRPr lang="en-US" dirty="0"/>
          </a:p>
        </p:txBody>
      </p:sp>
      <p:pic>
        <p:nvPicPr>
          <p:cNvPr id="4" name="Content Placeholder 3" descr="760px-J_G_Trautmann_Das_brennende_Tro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5557" y="1600200"/>
            <a:ext cx="57328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出埃及记</a:t>
            </a:r>
            <a:endParaRPr lang="en-US" dirty="0"/>
          </a:p>
        </p:txBody>
      </p:sp>
      <p:pic>
        <p:nvPicPr>
          <p:cNvPr id="4" name="Content Placeholder 3" descr="800px-The_Crossing_fo_The_Red_Se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5911" y="1600200"/>
            <a:ext cx="65121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Mahabharata</a:t>
            </a:r>
            <a:endParaRPr lang="en-US" dirty="0"/>
          </a:p>
        </p:txBody>
      </p:sp>
      <p:pic>
        <p:nvPicPr>
          <p:cNvPr id="4" name="Content Placeholder 3" descr="Kurukshe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4792" y="1906365"/>
            <a:ext cx="5614416" cy="3913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全新世（</a:t>
            </a:r>
            <a:r>
              <a:rPr lang="en-US" dirty="0" smtClean="0"/>
              <a:t>Holocene）11,700 </a:t>
            </a:r>
            <a:r>
              <a:rPr lang="en-US" altLang="zh-CN" dirty="0" smtClean="0"/>
              <a:t>BP</a:t>
            </a:r>
            <a:br>
              <a:rPr lang="en-US" altLang="zh-CN" dirty="0" smtClean="0"/>
            </a:b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http://en.wikipedia.org/wiki/Holocene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Holocene_Temperature_Variation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73200"/>
            <a:ext cx="7467600" cy="497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Ramayana </a:t>
            </a:r>
            <a:r>
              <a:rPr lang="zh-CN" altLang="en-US" dirty="0" smtClean="0"/>
              <a:t>罗摩衍那 </a:t>
            </a:r>
            <a:r>
              <a:rPr lang="en-US" altLang="zh-CN" dirty="0" smtClean="0"/>
              <a:t>400 BC</a:t>
            </a:r>
            <a:endParaRPr lang="en-US" dirty="0"/>
          </a:p>
        </p:txBody>
      </p:sp>
      <p:pic>
        <p:nvPicPr>
          <p:cNvPr id="4" name="Content Placeholder 3" descr="Hanuman_before_Ra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4683" y="1600200"/>
            <a:ext cx="673463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印度四大宗教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Hinduism, </a:t>
            </a:r>
          </a:p>
          <a:p>
            <a:r>
              <a:rPr lang="en-US" dirty="0" smtClean="0"/>
              <a:t>Jainism, </a:t>
            </a:r>
          </a:p>
          <a:p>
            <a:r>
              <a:rPr lang="en-US" dirty="0" smtClean="0"/>
              <a:t>Buddhism </a:t>
            </a:r>
          </a:p>
          <a:p>
            <a:r>
              <a:rPr lang="en-US" dirty="0" smtClean="0"/>
              <a:t>Sikhism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Vishnu</a:t>
            </a:r>
            <a:endParaRPr lang="en-US" dirty="0"/>
          </a:p>
        </p:txBody>
      </p:sp>
      <p:pic>
        <p:nvPicPr>
          <p:cNvPr id="4" name="Content Placeholder 3" descr="289px-Bhagavan_Vishn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524000"/>
            <a:ext cx="2187297" cy="4525963"/>
          </a:xfrm>
        </p:spPr>
      </p:pic>
      <p:pic>
        <p:nvPicPr>
          <p:cNvPr id="27650" name="Picture 2" descr="C:\Users\liux\Pictures\New folder (3)\Avatars_of_Vishn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524000"/>
            <a:ext cx="5316736" cy="4465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Shiva</a:t>
            </a:r>
            <a:endParaRPr lang="en-US" dirty="0"/>
          </a:p>
        </p:txBody>
      </p:sp>
      <p:pic>
        <p:nvPicPr>
          <p:cNvPr id="4" name="Content Placeholder 3" descr="389px-Shiva_statue,_Mauriti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2341497" cy="3611563"/>
          </a:xfrm>
        </p:spPr>
      </p:pic>
      <p:pic>
        <p:nvPicPr>
          <p:cNvPr id="26626" name="Picture 2" descr="C:\Users\liux\Pictures\New folder (3)\467px-Shiva_as_the_Lord_of_Dance_LACMA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752600"/>
            <a:ext cx="2743199" cy="3526970"/>
          </a:xfrm>
          <a:prstGeom prst="rect">
            <a:avLst/>
          </a:prstGeom>
          <a:noFill/>
        </p:spPr>
      </p:pic>
      <p:pic>
        <p:nvPicPr>
          <p:cNvPr id="26627" name="Picture 3" descr="C:\Users\liux\Pictures\New folder (3)\Shiva_and_Parvati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3921463" cy="3570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Siddhārtha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Gautama Buddha</a:t>
            </a:r>
            <a:endParaRPr lang="en-US" dirty="0"/>
          </a:p>
        </p:txBody>
      </p:sp>
      <p:pic>
        <p:nvPicPr>
          <p:cNvPr id="4" name="Content Placeholder 3" descr="468px-Buddha_in_Sarnath_Museum_(Dhammajak_Mutra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524000"/>
            <a:ext cx="3761232" cy="48140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cs typeface="Arial" pitchFamily="34" charset="0"/>
              </a:rPr>
              <a:t>Jainism</a:t>
            </a:r>
            <a:r>
              <a:rPr lang="zh-CN" altLang="en-US" dirty="0" smtClean="0">
                <a:cs typeface="Arial" pitchFamily="34" charset="0"/>
              </a:rPr>
              <a:t>：</a:t>
            </a:r>
            <a:r>
              <a:rPr lang="en-US" dirty="0" err="1" smtClean="0">
                <a:cs typeface="Arial" pitchFamily="34" charset="0"/>
              </a:rPr>
              <a:t>Mahavira</a:t>
            </a:r>
            <a:r>
              <a:rPr lang="en-US" dirty="0" smtClean="0">
                <a:cs typeface="Arial" pitchFamily="34" charset="0"/>
              </a:rPr>
              <a:t> 540–468 BCE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" name="Content Placeholder 4" descr="425px-Gati_or_existenc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0" y="1752600"/>
            <a:ext cx="3211243" cy="4525963"/>
          </a:xfrm>
        </p:spPr>
      </p:pic>
      <p:pic>
        <p:nvPicPr>
          <p:cNvPr id="25602" name="Picture 2" descr="C:\Users\liux\Pictures\New folder (3)\395px-Mahav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2971800" cy="4504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Archaic period 800 BC – 480 BC</a:t>
            </a:r>
            <a:endParaRPr lang="en-US" dirty="0"/>
          </a:p>
        </p:txBody>
      </p:sp>
      <p:pic>
        <p:nvPicPr>
          <p:cNvPr id="4" name="Content Placeholder 3" descr="Greek_Coloniz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2620" y="1600200"/>
            <a:ext cx="797876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Hellenistic realms</a:t>
            </a:r>
            <a:endParaRPr lang="en-US" dirty="0"/>
          </a:p>
        </p:txBody>
      </p:sp>
      <p:pic>
        <p:nvPicPr>
          <p:cNvPr id="4" name="Content Placeholder 3" descr="Diadochen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444828"/>
            <a:ext cx="8411180" cy="40415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Roman Empire at its greatest extent in 117 AD</a:t>
            </a:r>
            <a:endParaRPr lang="en-US" dirty="0"/>
          </a:p>
        </p:txBody>
      </p:sp>
      <p:pic>
        <p:nvPicPr>
          <p:cNvPr id="4" name="Content Placeholder 3" descr="Roman_Empire_Trajan_117A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8367" y="1600200"/>
            <a:ext cx="744726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汉武</a:t>
            </a:r>
            <a:r>
              <a:rPr lang="zh-CN" altLang="en-US" dirty="0" smtClean="0"/>
              <a:t>帝时代欧亚大陆</a:t>
            </a:r>
            <a:endParaRPr lang="en-US" dirty="0"/>
          </a:p>
        </p:txBody>
      </p:sp>
      <p:pic>
        <p:nvPicPr>
          <p:cNvPr id="4" name="Content Placeholder 3" descr="汉武帝时代欧亚大陆形势（简）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59874"/>
            <a:ext cx="8229600" cy="4006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四大古文明</a:t>
            </a:r>
            <a:endParaRPr lang="en-US" dirty="0"/>
          </a:p>
        </p:txBody>
      </p:sp>
      <p:pic>
        <p:nvPicPr>
          <p:cNvPr id="7" name="Content Placeholder 6" descr="2_51823018_diary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80772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罗马帝国时代的欧亚大陆</a:t>
            </a:r>
            <a:endParaRPr lang="en-US" dirty="0"/>
          </a:p>
        </p:txBody>
      </p:sp>
      <p:pic>
        <p:nvPicPr>
          <p:cNvPr id="4" name="Content Placeholder 3" descr="罗马帝国时代的欧亚大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51132"/>
            <a:ext cx="8229600" cy="4224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伊斯兰帝国的兴衰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伊斯兰教的兴起</a:t>
            </a:r>
            <a:endParaRPr lang="en-US" altLang="zh-CN" dirty="0" smtClean="0"/>
          </a:p>
          <a:p>
            <a:r>
              <a:rPr lang="zh-CN" altLang="en-US" dirty="0" smtClean="0"/>
              <a:t>伊斯兰教与西方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阿拉伯帝国（</a:t>
            </a:r>
            <a:r>
              <a:rPr lang="en-US" altLang="zh-CN" dirty="0" smtClean="0"/>
              <a:t>632-1258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奥斯曼帝国（</a:t>
            </a:r>
            <a:r>
              <a:rPr lang="en-US" altLang="zh-CN" dirty="0" smtClean="0"/>
              <a:t>1299-1922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伊斯兰教在印度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德里苏丹国（</a:t>
            </a:r>
            <a:r>
              <a:rPr lang="en-US" altLang="zh-CN" dirty="0" smtClean="0"/>
              <a:t>1206-1526</a:t>
            </a:r>
            <a:r>
              <a:rPr lang="zh-CN" altLang="en-US" dirty="0" smtClean="0"/>
              <a:t>）</a:t>
            </a:r>
          </a:p>
          <a:p>
            <a:pPr lvl="1"/>
            <a:r>
              <a:rPr lang="zh-CN" altLang="en-US" dirty="0" smtClean="0"/>
              <a:t>莫卧儿帝国（</a:t>
            </a:r>
            <a:r>
              <a:rPr lang="en-US" altLang="zh-CN" dirty="0" smtClean="0"/>
              <a:t>1626-1857</a:t>
            </a:r>
            <a:r>
              <a:rPr lang="zh-CN" altLang="en-US" dirty="0" smtClean="0"/>
              <a:t>）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Caliphate, 622–750</a:t>
            </a:r>
            <a:br>
              <a:rPr lang="en-US" dirty="0" smtClean="0"/>
            </a:br>
            <a:r>
              <a:rPr lang="en-US" sz="1600" dirty="0" smtClean="0"/>
              <a:t>Muhammad, 622–632</a:t>
            </a:r>
            <a:br>
              <a:rPr lang="en-US" sz="1600" dirty="0" smtClean="0"/>
            </a:br>
            <a:r>
              <a:rPr lang="en-US" sz="1600" dirty="0" smtClean="0"/>
              <a:t>  </a:t>
            </a:r>
            <a:r>
              <a:rPr lang="en-US" sz="1600" dirty="0" err="1" smtClean="0"/>
              <a:t>Rashidun</a:t>
            </a:r>
            <a:r>
              <a:rPr lang="en-US" sz="1600" dirty="0" smtClean="0"/>
              <a:t> Caliphs, 632–661</a:t>
            </a:r>
            <a:br>
              <a:rPr lang="en-US" sz="1600" dirty="0" smtClean="0"/>
            </a:br>
            <a:r>
              <a:rPr lang="en-US" sz="1600" dirty="0" smtClean="0"/>
              <a:t>  the Umayyad Caliphate, 661–750</a:t>
            </a:r>
            <a:endParaRPr lang="en-US" dirty="0"/>
          </a:p>
        </p:txBody>
      </p:sp>
      <p:pic>
        <p:nvPicPr>
          <p:cNvPr id="4" name="Content Placeholder 3" descr="800px-Map_of_expansion_of_Caliphate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667000"/>
            <a:ext cx="7620000" cy="3495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Raphael</a:t>
            </a:r>
            <a:r>
              <a:rPr lang="zh-CN" altLang="en-US" dirty="0" smtClean="0"/>
              <a:t>：</a:t>
            </a:r>
            <a:r>
              <a:rPr lang="en-US" dirty="0" smtClean="0"/>
              <a:t>School of Athens</a:t>
            </a:r>
            <a:endParaRPr lang="en-US" dirty="0"/>
          </a:p>
        </p:txBody>
      </p:sp>
      <p:pic>
        <p:nvPicPr>
          <p:cNvPr id="4" name="Content Placeholder 3" descr="Raphael_School_of_Athe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24664"/>
            <a:ext cx="7391400" cy="48263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zh-CN" altLang="en-US" sz="4400" dirty="0" smtClean="0"/>
              <a:t>奥斯曼帝国（</a:t>
            </a:r>
            <a:r>
              <a:rPr lang="en-US" altLang="zh-CN" sz="4400" dirty="0" smtClean="0"/>
              <a:t>1299-1922</a:t>
            </a:r>
            <a:r>
              <a:rPr lang="zh-CN" altLang="en-US" sz="4400" dirty="0" smtClean="0"/>
              <a:t>）</a:t>
            </a:r>
            <a:endParaRPr lang="en-US" sz="4400" dirty="0"/>
          </a:p>
        </p:txBody>
      </p:sp>
      <p:pic>
        <p:nvPicPr>
          <p:cNvPr id="4" name="Content Placeholder 3" descr="Ottoman_Empire_16-17th_centu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600200"/>
            <a:ext cx="6752276" cy="4937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三、文明之内部张力</a:t>
            </a:r>
            <a:endParaRPr lang="en-US" dirty="0"/>
          </a:p>
        </p:txBody>
      </p:sp>
      <p:pic>
        <p:nvPicPr>
          <p:cNvPr id="4" name="Content Placeholder 3" descr="520px-Shield-Trinity-Scutum-Fidei-English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5500" y="1634331"/>
            <a:ext cx="4953000" cy="4457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Athenian Empire 431 BC</a:t>
            </a:r>
            <a:endParaRPr lang="en-US" dirty="0"/>
          </a:p>
        </p:txBody>
      </p:sp>
      <p:pic>
        <p:nvPicPr>
          <p:cNvPr id="4" name="Content Placeholder 3" descr="750px-Map_athenian_empire_431_BC-en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Peloponnesian War (431–404 BC)</a:t>
            </a:r>
            <a:endParaRPr lang="en-US" dirty="0"/>
          </a:p>
        </p:txBody>
      </p:sp>
      <p:pic>
        <p:nvPicPr>
          <p:cNvPr id="4" name="Content Placeholder 3" descr="Pelop_war_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8229600" cy="4535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17</a:t>
            </a:r>
            <a:r>
              <a:rPr lang="zh-CN" altLang="en-US" dirty="0" smtClean="0"/>
              <a:t>世纪政治制度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1443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 smtClean="0"/>
                        <a:t>英国模式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000" dirty="0" smtClean="0"/>
                        <a:t>法国模式</a:t>
                      </a:r>
                      <a:endParaRPr lang="en-US" sz="4000" dirty="0"/>
                    </a:p>
                  </a:txBody>
                  <a:tcPr/>
                </a:tc>
              </a:tr>
              <a:tr h="3351415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洛克（</a:t>
                      </a:r>
                      <a:r>
                        <a:rPr lang="en-US" altLang="zh-CN" sz="2800" dirty="0" smtClean="0"/>
                        <a:t>1632-1704</a:t>
                      </a:r>
                      <a:r>
                        <a:rPr lang="zh-CN" altLang="en-US" sz="2800" dirty="0" smtClean="0"/>
                        <a:t>）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霍</a:t>
                      </a:r>
                      <a:r>
                        <a:rPr lang="zh-CN" altLang="en-US" sz="2800" smtClean="0"/>
                        <a:t>布斯（</a:t>
                      </a:r>
                      <a:r>
                        <a:rPr lang="en-US" sz="2800" b="0" i="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1588 –1679</a:t>
                      </a:r>
                      <a:r>
                        <a:rPr lang="zh-CN" altLang="en-US" sz="2800" b="0" i="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liux\Pictures\New folder (2)\465px-JohnLoc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581400"/>
            <a:ext cx="1417638" cy="1828800"/>
          </a:xfrm>
          <a:prstGeom prst="rect">
            <a:avLst/>
          </a:prstGeom>
          <a:noFill/>
        </p:spPr>
      </p:pic>
      <p:pic>
        <p:nvPicPr>
          <p:cNvPr id="7171" name="Picture 3" descr="C:\Users\liux\Pictures\New folder (2)\Leviathan_by_Thomas_Hobb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276600"/>
            <a:ext cx="1813205" cy="2784898"/>
          </a:xfrm>
          <a:prstGeom prst="rect">
            <a:avLst/>
          </a:prstGeom>
          <a:noFill/>
        </p:spPr>
      </p:pic>
      <p:pic>
        <p:nvPicPr>
          <p:cNvPr id="7172" name="Picture 4" descr="C:\Users\liux\Pictures\New folder (2)\Thomas_Hobbes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352800"/>
            <a:ext cx="1905000" cy="2258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十八世纪启蒙运动</a:t>
            </a:r>
            <a:endParaRPr lang="en-US" dirty="0"/>
          </a:p>
        </p:txBody>
      </p:sp>
      <p:pic>
        <p:nvPicPr>
          <p:cNvPr id="4" name="Content Placeholder 3" descr="430px-Jean-Jacques_Rousseau_(painted_portrait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799" y="1981200"/>
            <a:ext cx="2625657" cy="3657600"/>
          </a:xfrm>
        </p:spPr>
      </p:pic>
      <p:pic>
        <p:nvPicPr>
          <p:cNvPr id="6146" name="Picture 2" descr="C:\Users\liux\Pictures\New folder (2)\BenFranklinDuples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1200"/>
            <a:ext cx="300719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Peking Man 750,000 BP</a:t>
            </a:r>
            <a:endParaRPr lang="en-US"/>
          </a:p>
        </p:txBody>
      </p:sp>
      <p:pic>
        <p:nvPicPr>
          <p:cNvPr id="4" name="Content Placeholder 3" descr="Peking_M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美国的张力</a:t>
            </a:r>
            <a:endParaRPr lang="en-US" dirty="0"/>
          </a:p>
        </p:txBody>
      </p:sp>
      <p:pic>
        <p:nvPicPr>
          <p:cNvPr id="8194" name="Picture 2" descr="C:\Users\liux\Pictures\New folder (2)\524px-Thomas_Jefferson_by_Rembrandt_Peale_1805_cropp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3194050" cy="36576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C:\Users\liux\Pictures\New folder (2)\506px-Alexander_Hamilton_portrait_by_John_Trumbull_1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215778" cy="381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古印度文明</a:t>
            </a:r>
            <a:r>
              <a:rPr lang="en-US" dirty="0" smtClean="0"/>
              <a:t> 2600–1900 BCE</a:t>
            </a:r>
            <a:br>
              <a:rPr lang="en-US" dirty="0" smtClean="0"/>
            </a:br>
            <a:r>
              <a:rPr lang="en-US" sz="1300" dirty="0" smtClean="0"/>
              <a:t>http://en.wikipedia.org/wiki/Indus_Valley_Civilization</a:t>
            </a:r>
            <a:endParaRPr lang="en-US" sz="1300" dirty="0"/>
          </a:p>
        </p:txBody>
      </p:sp>
      <p:pic>
        <p:nvPicPr>
          <p:cNvPr id="6" name="Content Placeholder 5" descr="IVC_Ma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447800"/>
            <a:ext cx="5486400" cy="47811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Mohenjo-daro</a:t>
            </a:r>
            <a:r>
              <a:rPr lang="en-US" b="1" dirty="0" smtClean="0"/>
              <a:t> </a:t>
            </a:r>
            <a:r>
              <a:rPr lang="en-US" altLang="zh-CN" b="1" dirty="0" smtClean="0"/>
              <a:t>2600 BCE</a:t>
            </a:r>
            <a:endParaRPr lang="en-US" dirty="0"/>
          </a:p>
        </p:txBody>
      </p:sp>
      <p:pic>
        <p:nvPicPr>
          <p:cNvPr id="4" name="Content Placeholder 3" descr="800px-Mohenjo-daro-2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  </a:t>
            </a:r>
            <a:r>
              <a:rPr lang="en-US" dirty="0" err="1" smtClean="0"/>
              <a:t>Mohenjo-daro</a:t>
            </a:r>
            <a:r>
              <a:rPr lang="en-US" dirty="0" smtClean="0"/>
              <a:t> Great Bath </a:t>
            </a:r>
            <a:endParaRPr lang="en-US" dirty="0"/>
          </a:p>
        </p:txBody>
      </p:sp>
      <p:pic>
        <p:nvPicPr>
          <p:cNvPr id="4" name="Content Placeholder 3" descr="800px-Mohenjo-da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2951</Words>
  <Application>Microsoft Macintosh PowerPoint</Application>
  <PresentationFormat>On-screen Show (4:3)</PresentationFormat>
  <Paragraphs>311</Paragraphs>
  <Slides>60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文明是怎样炼成的</vt:lpstr>
      <vt:lpstr>文明发展的动力学</vt:lpstr>
      <vt:lpstr>人类早期移民史 https://genographic.nationalgeographic.com/human-journey/</vt:lpstr>
      <vt:lpstr>全新世（Holocene）11,700 BP http://en.wikipedia.org/wiki/Holocene</vt:lpstr>
      <vt:lpstr>四大古文明</vt:lpstr>
      <vt:lpstr>Peking Man 750,000 BP</vt:lpstr>
      <vt:lpstr>古印度文明 2600–1900 BCE http://en.wikipedia.org/wiki/Indus_Valley_Civilization</vt:lpstr>
      <vt:lpstr>Mohenjo-daro 2600 BCE</vt:lpstr>
      <vt:lpstr>  Mohenjo-daro Great Bath </vt:lpstr>
      <vt:lpstr>Indus Valley seals</vt:lpstr>
      <vt:lpstr>Mohenjo-daro</vt:lpstr>
      <vt:lpstr>印度教 Akshardham (Delhi)</vt:lpstr>
      <vt:lpstr>古埃及文明 http://en.wikipedia.org/wiki/Ancient_Egypt</vt:lpstr>
      <vt:lpstr>Under World of Ancient Egyptians</vt:lpstr>
      <vt:lpstr>Djeser-Djeseru  of Hatshepsut</vt:lpstr>
      <vt:lpstr>Menkaure  / Amenhotep IV</vt:lpstr>
      <vt:lpstr>Rosetta Stone</vt:lpstr>
      <vt:lpstr>二里头文化 2395-1625 BCE</vt:lpstr>
      <vt:lpstr>后母戊鼎1112-1102 BCE</vt:lpstr>
      <vt:lpstr>甲骨文</vt:lpstr>
      <vt:lpstr>苏美尔文明: Ziggurat of Ur</vt:lpstr>
      <vt:lpstr>Slide 22</vt:lpstr>
      <vt:lpstr>votive sculpture 2750-2600 BC</vt:lpstr>
      <vt:lpstr>苏美尔文字</vt:lpstr>
      <vt:lpstr>巴比伦</vt:lpstr>
      <vt:lpstr>Hammurabi </vt:lpstr>
      <vt:lpstr>Ishtar </vt:lpstr>
      <vt:lpstr>亚述人2500 BC to 605 BC</vt:lpstr>
      <vt:lpstr>Indo-European languages</vt:lpstr>
      <vt:lpstr>Indo-European languages</vt:lpstr>
      <vt:lpstr>Semitic languages 闪米特语族</vt:lpstr>
      <vt:lpstr>Dravidian languages</vt:lpstr>
      <vt:lpstr>500 BC</vt:lpstr>
      <vt:lpstr>List of ancient texts http://en.wikipedia.org/wiki/Ancient_literature</vt:lpstr>
      <vt:lpstr>二、文明与文明</vt:lpstr>
      <vt:lpstr>铜铁交替的时代12-11世纪</vt:lpstr>
      <vt:lpstr>特洛伊战争</vt:lpstr>
      <vt:lpstr>出埃及记</vt:lpstr>
      <vt:lpstr>Mahabharata</vt:lpstr>
      <vt:lpstr>Ramayana 罗摩衍那 400 BC</vt:lpstr>
      <vt:lpstr>印度四大宗教</vt:lpstr>
      <vt:lpstr>Vishnu</vt:lpstr>
      <vt:lpstr>Shiva</vt:lpstr>
      <vt:lpstr>Siddhārtha Gautama Buddha</vt:lpstr>
      <vt:lpstr>Jainism：Mahavira 540–468 BCE </vt:lpstr>
      <vt:lpstr>Archaic period 800 BC – 480 BC</vt:lpstr>
      <vt:lpstr>Hellenistic realms</vt:lpstr>
      <vt:lpstr>The Roman Empire at its greatest extent in 117 AD</vt:lpstr>
      <vt:lpstr>汉武帝时代欧亚大陆</vt:lpstr>
      <vt:lpstr>罗马帝国时代的欧亚大陆</vt:lpstr>
      <vt:lpstr>伊斯兰帝国的兴衰</vt:lpstr>
      <vt:lpstr>The Caliphate, 622–750 Muhammad, 622–632   Rashidun Caliphs, 632–661   the Umayyad Caliphate, 661–750</vt:lpstr>
      <vt:lpstr>Raphael：School of Athens</vt:lpstr>
      <vt:lpstr>奥斯曼帝国（1299-1922）</vt:lpstr>
      <vt:lpstr>三、文明之内部张力</vt:lpstr>
      <vt:lpstr>Athenian Empire 431 BC</vt:lpstr>
      <vt:lpstr>Peloponnesian War (431–404 BC)</vt:lpstr>
      <vt:lpstr>17世纪政治制度</vt:lpstr>
      <vt:lpstr>十八世纪启蒙运动</vt:lpstr>
      <vt:lpstr>美国的张力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思考中西文化史上的突破与创新模式</dc:title>
  <dc:creator>liux</dc:creator>
  <cp:lastModifiedBy>Xiaozhu Liu</cp:lastModifiedBy>
  <cp:revision>107</cp:revision>
  <dcterms:created xsi:type="dcterms:W3CDTF">2014-02-08T16:34:40Z</dcterms:created>
  <dcterms:modified xsi:type="dcterms:W3CDTF">2014-02-08T17:46:52Z</dcterms:modified>
</cp:coreProperties>
</file>